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20104100"/>
  <p:notesSz cx="20104100" cy="20104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6232271"/>
            <a:ext cx="17088486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11258296"/>
            <a:ext cx="1407287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4623943"/>
            <a:ext cx="8745284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4623943"/>
            <a:ext cx="8745284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20104100"/>
          </a:xfrm>
          <a:custGeom>
            <a:avLst/>
            <a:gdLst/>
            <a:ahLst/>
            <a:cxnLst/>
            <a:rect l="l" t="t" r="r" b="b"/>
            <a:pathLst>
              <a:path w="20104100" h="20104100">
                <a:moveTo>
                  <a:pt x="20104099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20104099"/>
                </a:lnTo>
                <a:close/>
              </a:path>
            </a:pathLst>
          </a:custGeom>
          <a:solidFill>
            <a:srgbClr val="EDE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0624" y="323322"/>
            <a:ext cx="19507833" cy="194554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804164"/>
            <a:ext cx="18093690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4623943"/>
            <a:ext cx="1809369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8696814"/>
            <a:ext cx="6433312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8696814"/>
            <a:ext cx="4623943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8696814"/>
            <a:ext cx="4623943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mathgenealogy.or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205837" y="17260157"/>
            <a:ext cx="101155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Peter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Szolovits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1975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California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Institute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 </a:t>
            </a:r>
            <a:r>
              <a:rPr dirty="0" sz="450" spc="-10">
                <a:latin typeface="Arial"/>
                <a:cs typeface="Arial"/>
              </a:rPr>
              <a:t>Technology</a:t>
            </a:r>
            <a:endParaRPr sz="4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17574" y="18420458"/>
            <a:ext cx="1386840" cy="135064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514350" marR="200660" indent="3175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Dennis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Parnell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Sullivan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1966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Princeton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450">
              <a:latin typeface="Arial"/>
              <a:cs typeface="Arial"/>
            </a:endParaRPr>
          </a:p>
          <a:p>
            <a:pPr algn="ctr" marL="23241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Harold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Abelson</a:t>
            </a:r>
            <a:endParaRPr sz="450">
              <a:latin typeface="Arial"/>
              <a:cs typeface="Arial"/>
            </a:endParaRPr>
          </a:p>
          <a:p>
            <a:pPr algn="ctr" marL="23241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1973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Massachusetts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Institute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 </a:t>
            </a:r>
            <a:r>
              <a:rPr dirty="0" sz="450" spc="-10">
                <a:latin typeface="Arial"/>
                <a:cs typeface="Arial"/>
              </a:rPr>
              <a:t>Technology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450">
              <a:latin typeface="Arial"/>
              <a:cs typeface="Arial"/>
            </a:endParaRPr>
          </a:p>
          <a:p>
            <a:pPr algn="ctr" marL="197485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Latanya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Arvette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Sweeney</a:t>
            </a:r>
            <a:endParaRPr sz="450">
              <a:latin typeface="Arial"/>
              <a:cs typeface="Arial"/>
            </a:endParaRPr>
          </a:p>
          <a:p>
            <a:pPr algn="ctr" marL="197485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2001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Massachusetts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Institute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 </a:t>
            </a:r>
            <a:r>
              <a:rPr dirty="0" sz="450" spc="-10">
                <a:latin typeface="Arial"/>
                <a:cs typeface="Arial"/>
              </a:rPr>
              <a:t>Technology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450">
              <a:latin typeface="Arial"/>
              <a:cs typeface="Arial"/>
            </a:endParaRPr>
          </a:p>
          <a:p>
            <a:pPr algn="ctr" marL="42545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Bradley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Malin</a:t>
            </a:r>
            <a:endParaRPr sz="450">
              <a:latin typeface="Arial"/>
              <a:cs typeface="Arial"/>
            </a:endParaRPr>
          </a:p>
          <a:p>
            <a:pPr algn="ctr" marL="42545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2006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Carnegie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Mellon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450">
              <a:latin typeface="Arial"/>
              <a:cs typeface="Arial"/>
            </a:endParaRPr>
          </a:p>
          <a:p>
            <a:pPr algn="ctr" marR="523875">
              <a:lnSpc>
                <a:spcPts val="635"/>
              </a:lnSpc>
            </a:pPr>
            <a:r>
              <a:rPr dirty="0" sz="550">
                <a:latin typeface="Arial"/>
                <a:cs typeface="Arial"/>
              </a:rPr>
              <a:t>Zhiyu </a:t>
            </a:r>
            <a:r>
              <a:rPr dirty="0" sz="550" spc="-25">
                <a:latin typeface="Arial"/>
                <a:cs typeface="Arial"/>
              </a:rPr>
              <a:t>Wan</a:t>
            </a:r>
            <a:endParaRPr sz="550">
              <a:latin typeface="Arial"/>
              <a:cs typeface="Arial"/>
            </a:endParaRPr>
          </a:p>
          <a:p>
            <a:pPr algn="ctr" marR="542925">
              <a:lnSpc>
                <a:spcPts val="635"/>
              </a:lnSpc>
            </a:pPr>
            <a:r>
              <a:rPr dirty="0" sz="550">
                <a:latin typeface="Arial"/>
                <a:cs typeface="Arial"/>
              </a:rPr>
              <a:t>2020</a:t>
            </a:r>
            <a:r>
              <a:rPr dirty="0" sz="550" spc="-5">
                <a:latin typeface="Arial"/>
                <a:cs typeface="Arial"/>
              </a:rPr>
              <a:t> </a:t>
            </a:r>
            <a:r>
              <a:rPr dirty="0" sz="550">
                <a:latin typeface="Arial"/>
                <a:cs typeface="Arial"/>
              </a:rPr>
              <a:t>Vanderbilt</a:t>
            </a:r>
            <a:r>
              <a:rPr dirty="0" sz="550" spc="-5">
                <a:latin typeface="Arial"/>
                <a:cs typeface="Arial"/>
              </a:rPr>
              <a:t> </a:t>
            </a:r>
            <a:r>
              <a:rPr dirty="0" sz="550" spc="-10">
                <a:latin typeface="Arial"/>
                <a:cs typeface="Arial"/>
              </a:rPr>
              <a:t>University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205397" y="16969111"/>
            <a:ext cx="101219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4414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Frederick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Burtis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Thompson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1952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California,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Berkeley</a:t>
            </a:r>
            <a:endParaRPr sz="4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15898" y="18131353"/>
            <a:ext cx="150241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73660">
              <a:lnSpc>
                <a:spcPts val="500"/>
              </a:lnSpc>
              <a:spcBef>
                <a:spcPts val="155"/>
              </a:spcBef>
              <a:tabLst>
                <a:tab pos="947419" algn="l"/>
              </a:tabLst>
            </a:pPr>
            <a:r>
              <a:rPr dirty="0" sz="450">
                <a:latin typeface="Arial"/>
                <a:cs typeface="Arial"/>
              </a:rPr>
              <a:t>Yevgeniy</a:t>
            </a:r>
            <a:r>
              <a:rPr dirty="0" sz="450" spc="-3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Vorobeychik</a:t>
            </a:r>
            <a:r>
              <a:rPr dirty="0" sz="450">
                <a:latin typeface="Arial"/>
                <a:cs typeface="Arial"/>
              </a:rPr>
              <a:t>	William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Browder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2008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Michigan</a:t>
            </a:r>
            <a:r>
              <a:rPr dirty="0" sz="450" spc="28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1958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Princeton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311683" y="16680003"/>
            <a:ext cx="80010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Alfred </a:t>
            </a:r>
            <a:r>
              <a:rPr dirty="0" sz="450" spc="-10">
                <a:latin typeface="Arial"/>
                <a:cs typeface="Arial"/>
              </a:rPr>
              <a:t>Tarski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1924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Uniwersytet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Warszawski</a:t>
            </a:r>
            <a:endParaRPr sz="4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439850" y="17840307"/>
            <a:ext cx="60833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270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Coleman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Moore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1952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Brown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383336" y="16346272"/>
            <a:ext cx="65659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4000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Stanislaw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Lesniewski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1912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Lwów</a:t>
            </a:r>
            <a:endParaRPr sz="4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34668" y="17549262"/>
            <a:ext cx="204533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76225">
              <a:lnSpc>
                <a:spcPts val="500"/>
              </a:lnSpc>
              <a:spcBef>
                <a:spcPts val="155"/>
              </a:spcBef>
              <a:tabLst>
                <a:tab pos="1233170" algn="l"/>
              </a:tabLst>
            </a:pPr>
            <a:r>
              <a:rPr dirty="0" sz="450">
                <a:latin typeface="Arial"/>
                <a:cs typeface="Arial"/>
              </a:rPr>
              <a:t>Michael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Paul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Wellman</a:t>
            </a:r>
            <a:r>
              <a:rPr dirty="0" sz="450">
                <a:latin typeface="Arial"/>
                <a:cs typeface="Arial"/>
              </a:rPr>
              <a:t>	George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William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Whitehead,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25">
                <a:latin typeface="Arial"/>
                <a:cs typeface="Arial"/>
              </a:rPr>
              <a:t>Jr.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1988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Massachusetts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Institute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Technology</a:t>
            </a:r>
            <a:r>
              <a:rPr dirty="0" sz="450" spc="20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1941 The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Chicago</a:t>
            </a:r>
            <a:endParaRPr sz="4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11431" y="16012540"/>
            <a:ext cx="60071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5240" marR="5080" indent="-317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Kazimierz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Twardowski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1891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Wien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416853" y="17260157"/>
            <a:ext cx="68897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419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Norman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Earl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Steenrod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1936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Princeton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275165" y="15721494"/>
            <a:ext cx="180784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20979">
              <a:lnSpc>
                <a:spcPts val="500"/>
              </a:lnSpc>
              <a:spcBef>
                <a:spcPts val="155"/>
              </a:spcBef>
              <a:tabLst>
                <a:tab pos="1242695" algn="l"/>
              </a:tabLst>
            </a:pPr>
            <a:r>
              <a:rPr dirty="0" sz="450">
                <a:latin typeface="Arial"/>
                <a:cs typeface="Arial"/>
              </a:rPr>
              <a:t>Franz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Clemens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Brentano</a:t>
            </a:r>
            <a:r>
              <a:rPr dirty="0" sz="450">
                <a:latin typeface="Arial"/>
                <a:cs typeface="Arial"/>
              </a:rPr>
              <a:t>	Robert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Zimmermann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1862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Eberhard-Karls-Universität Tübingen</a:t>
            </a:r>
            <a:r>
              <a:rPr dirty="0" sz="450" spc="39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1846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Wien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474054" y="16969111"/>
            <a:ext cx="57467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667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Solomon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Lefschetz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1911</a:t>
            </a:r>
            <a:r>
              <a:rPr dirty="0" sz="450" spc="-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Clark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77412" y="15430448"/>
            <a:ext cx="278257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01600" marR="5080" indent="-89535">
              <a:lnSpc>
                <a:spcPts val="500"/>
              </a:lnSpc>
              <a:spcBef>
                <a:spcPts val="155"/>
              </a:spcBef>
              <a:tabLst>
                <a:tab pos="861694" algn="l"/>
                <a:tab pos="1813560" algn="l"/>
              </a:tabLst>
            </a:pPr>
            <a:r>
              <a:rPr dirty="0" sz="450">
                <a:latin typeface="Arial"/>
                <a:cs typeface="Arial"/>
              </a:rPr>
              <a:t>Friedrich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Adolf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Trendelenburg</a:t>
            </a:r>
            <a:r>
              <a:rPr dirty="0" sz="450" spc="27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Franz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Jakob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Clemens</a:t>
            </a:r>
            <a:r>
              <a:rPr dirty="0" sz="450" spc="24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Bernard(us)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Placidus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Nepomuk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Bolzano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1826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Berlin</a:t>
            </a:r>
            <a:r>
              <a:rPr dirty="0" sz="450">
                <a:latin typeface="Arial"/>
                <a:cs typeface="Arial"/>
              </a:rPr>
              <a:t>	1839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Berlin</a:t>
            </a:r>
            <a:r>
              <a:rPr dirty="0" sz="450">
                <a:latin typeface="Arial"/>
                <a:cs typeface="Arial"/>
              </a:rPr>
              <a:t>	1805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Prague</a:t>
            </a:r>
            <a:endParaRPr sz="4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437858" y="16680003"/>
            <a:ext cx="6470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3365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William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Edward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Story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1875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331187" y="15128730"/>
            <a:ext cx="98996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1776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Karl-Ferdinand-Universität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Prag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1777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Karl-Ferdinand-Universität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Prag</a:t>
            </a:r>
            <a:endParaRPr sz="4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816134" y="15128730"/>
            <a:ext cx="114808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540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1790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Georg-August-Universität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Göttingen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1817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Christian-Albrechts-Universität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zu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Kiel</a:t>
            </a:r>
            <a:endParaRPr sz="4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408796" y="13849100"/>
            <a:ext cx="104457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Karl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Reinhold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1787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Friedrich-Schiller-Universität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Jena</a:t>
            </a:r>
            <a:endParaRPr sz="4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485025" y="16346272"/>
            <a:ext cx="64071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Carl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Gottfried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Neumann</a:t>
            </a:r>
            <a:endParaRPr sz="4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488396" y="16314258"/>
            <a:ext cx="51117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Wilhelm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Scheibner</a:t>
            </a:r>
            <a:endParaRPr sz="4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087706" y="16378288"/>
            <a:ext cx="212153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1848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Halle-Wittenberg</a:t>
            </a:r>
            <a:r>
              <a:rPr dirty="0" sz="450" spc="215">
                <a:latin typeface="Arial"/>
                <a:cs typeface="Arial"/>
              </a:rPr>
              <a:t>  </a:t>
            </a:r>
            <a:r>
              <a:rPr dirty="0" baseline="-30864" sz="675">
                <a:latin typeface="Arial"/>
                <a:cs typeface="Arial"/>
              </a:rPr>
              <a:t>1856</a:t>
            </a:r>
            <a:r>
              <a:rPr dirty="0" baseline="-30864" sz="675" spc="22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Universität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 spc="-15">
                <a:latin typeface="Arial"/>
                <a:cs typeface="Arial"/>
              </a:rPr>
              <a:t>Königsberg</a:t>
            </a:r>
            <a:endParaRPr baseline="-30864" sz="675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420396" y="16442318"/>
            <a:ext cx="64706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1853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030743" y="13181635"/>
            <a:ext cx="75692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Immanuel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Kant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1770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Königsberg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809713" y="16012540"/>
            <a:ext cx="156972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9215">
              <a:lnSpc>
                <a:spcPts val="520"/>
              </a:lnSpc>
              <a:spcBef>
                <a:spcPts val="105"/>
              </a:spcBef>
              <a:tabLst>
                <a:tab pos="1045210" algn="l"/>
              </a:tabLst>
            </a:pPr>
            <a:r>
              <a:rPr dirty="0" sz="450">
                <a:latin typeface="Arial"/>
                <a:cs typeface="Arial"/>
              </a:rPr>
              <a:t>Friedrich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Julius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Richelot</a:t>
            </a:r>
            <a:r>
              <a:rPr dirty="0" sz="450">
                <a:latin typeface="Arial"/>
                <a:cs typeface="Arial"/>
              </a:rPr>
              <a:t>	Otto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Hesse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1831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Königsberg</a:t>
            </a:r>
            <a:r>
              <a:rPr dirty="0" sz="450" spc="22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1840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Königsberg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709467" y="15721494"/>
            <a:ext cx="95758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3398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Carl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Gustav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Jacob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Jacobi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1825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Humboldt-Universität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zu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Berlin</a:t>
            </a:r>
            <a:endParaRPr sz="4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741016" y="14182831"/>
            <a:ext cx="50800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Ignatz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Mühlwenzel</a:t>
            </a:r>
            <a:endParaRPr sz="4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031137" y="13817085"/>
            <a:ext cx="64706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700" marR="508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August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Ernesti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1730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algn="ctr" marR="8255">
              <a:lnSpc>
                <a:spcPts val="500"/>
              </a:lnSpc>
            </a:pPr>
            <a:r>
              <a:rPr dirty="0" sz="450" spc="-20">
                <a:latin typeface="Arial"/>
                <a:cs typeface="Arial"/>
              </a:rPr>
              <a:t>1756</a:t>
            </a:r>
            <a:endParaRPr sz="4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948053" y="12760590"/>
            <a:ext cx="75692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Martin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Knutzen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1732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Königsberg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9639861" y="15430448"/>
            <a:ext cx="10966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Enno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Heeren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Dirksen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1820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Georg-August-Universität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Göttingen</a:t>
            </a:r>
            <a:endParaRPr sz="4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6293844" y="14182831"/>
            <a:ext cx="201041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316865">
              <a:lnSpc>
                <a:spcPts val="500"/>
              </a:lnSpc>
              <a:spcBef>
                <a:spcPts val="155"/>
              </a:spcBef>
              <a:tabLst>
                <a:tab pos="1327785" algn="l"/>
              </a:tabLst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Christ</a:t>
            </a:r>
            <a:r>
              <a:rPr dirty="0" sz="450">
                <a:latin typeface="Arial"/>
                <a:cs typeface="Arial"/>
              </a:rPr>
              <a:t>	Christian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Wilhelm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Küstner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1727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Halle-Wittenberg</a:t>
            </a:r>
            <a:r>
              <a:rPr dirty="0" sz="450" spc="32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1742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832237" y="13515367"/>
            <a:ext cx="104457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Matthias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Gesner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1715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Friedrich-Schiller-Universität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Jena</a:t>
            </a:r>
            <a:endParaRPr sz="4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461720" y="12339543"/>
            <a:ext cx="6470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667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Christian M.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Wolff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1703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9440009" y="15160745"/>
            <a:ext cx="224155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1773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Georg-August-Universität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Göttingen</a:t>
            </a:r>
            <a:r>
              <a:rPr dirty="0" sz="450" spc="20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1796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Georg-August-Universität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Göttingen</a:t>
            </a:r>
            <a:endParaRPr sz="4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6381157" y="13181635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Karl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Gottlieb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Knorre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1721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7723848" y="13149620"/>
            <a:ext cx="126174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4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Franz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Buddeus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1687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1695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446262" y="11918498"/>
            <a:ext cx="912494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62230" marR="5080" indent="-5016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Ehrenfried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Walter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 </a:t>
            </a:r>
            <a:r>
              <a:rPr dirty="0" sz="450" spc="-10">
                <a:latin typeface="Arial"/>
                <a:cs typeface="Arial"/>
              </a:rPr>
              <a:t>Tschirnhaus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1669,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1674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467936" y="11854467"/>
            <a:ext cx="1184275" cy="28765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267970" marR="26035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Gottfried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Wilhelm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Leibniz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1666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480"/>
              </a:lnSpc>
            </a:pPr>
            <a:r>
              <a:rPr dirty="0" sz="450">
                <a:latin typeface="Arial"/>
                <a:cs typeface="Arial"/>
              </a:rPr>
              <a:t>1667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-10">
                <a:latin typeface="Arial"/>
                <a:cs typeface="Arial"/>
              </a:rPr>
              <a:t> Altdorf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1676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Académie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royale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sciences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endParaRPr sz="45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249772" y="11886482"/>
            <a:ext cx="64706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9525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Christoph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Pfautz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1663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1668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graphicFrame>
        <p:nvGraphicFramePr>
          <p:cNvPr id="39" name="object 39" descr=""/>
          <p:cNvGraphicFramePr>
            <a:graphicFrameLocks noGrp="1"/>
          </p:cNvGraphicFramePr>
          <p:nvPr/>
        </p:nvGraphicFramePr>
        <p:xfrm>
          <a:off x="7103367" y="14492092"/>
          <a:ext cx="4466590" cy="686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935"/>
                <a:gridCol w="1337310"/>
                <a:gridCol w="1922780"/>
              </a:tblGrid>
              <a:tr h="208915">
                <a:tc>
                  <a:txBody>
                    <a:bodyPr/>
                    <a:lstStyle/>
                    <a:p>
                      <a:pPr marL="323215" marR="177800" indent="43180">
                        <a:lnSpc>
                          <a:spcPts val="500"/>
                        </a:lnSpc>
                        <a:spcBef>
                          <a:spcPts val="15"/>
                        </a:spcBef>
                      </a:pPr>
                      <a:r>
                        <a:rPr dirty="0" sz="450">
                          <a:latin typeface="Arial"/>
                          <a:cs typeface="Arial"/>
                        </a:rPr>
                        <a:t>Johann</a:t>
                      </a:r>
                      <a:r>
                        <a:rPr dirty="0" sz="4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August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20">
                          <a:latin typeface="Arial"/>
                          <a:cs typeface="Arial"/>
                        </a:rPr>
                        <a:t>Bach</a:t>
                      </a:r>
                      <a:r>
                        <a:rPr dirty="0" sz="450" spc="5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1744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Universität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Leipzig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algn="ctr" marL="184150">
                        <a:lnSpc>
                          <a:spcPts val="484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Joseph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Stepling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algn="ctr" marL="184150">
                        <a:lnSpc>
                          <a:spcPts val="520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1743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Universitas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Carolina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Prague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78815" marR="588645" indent="-26034">
                        <a:lnSpc>
                          <a:spcPts val="500"/>
                        </a:lnSpc>
                        <a:spcBef>
                          <a:spcPts val="15"/>
                        </a:spcBef>
                      </a:pPr>
                      <a:r>
                        <a:rPr dirty="0" sz="450">
                          <a:latin typeface="Arial"/>
                          <a:cs typeface="Arial"/>
                        </a:rPr>
                        <a:t>Abraham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Gotthelf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Kästner</a:t>
                      </a:r>
                      <a:r>
                        <a:rPr dirty="0" sz="450" spc="5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1739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Universität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Leipzig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1905"/>
                </a:tc>
              </a:tr>
              <a:tr h="144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r" marR="179705">
                        <a:lnSpc>
                          <a:spcPts val="445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Christian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Gottlob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Heyne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r" marR="378460">
                        <a:lnSpc>
                          <a:spcPts val="445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Jan</a:t>
                      </a:r>
                      <a:r>
                        <a:rPr dirty="0" sz="4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Tesánek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15315">
                        <a:lnSpc>
                          <a:spcPts val="445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Georg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Christoph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Lichtenberg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9525"/>
                </a:tc>
              </a:tr>
              <a:tr h="150495">
                <a:tc>
                  <a:txBody>
                    <a:bodyPr/>
                    <a:lstStyle/>
                    <a:p>
                      <a:pPr algn="r" marR="177800">
                        <a:lnSpc>
                          <a:spcPts val="500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1752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Universität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Leipzig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22250">
                        <a:lnSpc>
                          <a:spcPts val="500"/>
                        </a:lnSpc>
                      </a:pPr>
                      <a:r>
                        <a:rPr dirty="0" sz="450" spc="-20">
                          <a:latin typeface="Arial"/>
                          <a:cs typeface="Arial"/>
                        </a:rPr>
                        <a:t>1748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ts val="500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1765</a:t>
                      </a:r>
                      <a:r>
                        <a:rPr dirty="0" sz="450" spc="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Georg-August-Universität</a:t>
                      </a:r>
                      <a:r>
                        <a:rPr dirty="0" sz="450" spc="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Göttingen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Georg</a:t>
                      </a:r>
                      <a:r>
                        <a:rPr dirty="0" sz="450" spc="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Ludwig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König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r" marR="330835">
                        <a:lnSpc>
                          <a:spcPct val="100000"/>
                        </a:lnSpc>
                      </a:pPr>
                      <a:r>
                        <a:rPr dirty="0" sz="450">
                          <a:latin typeface="Arial"/>
                          <a:cs typeface="Arial"/>
                        </a:rPr>
                        <a:t>Franz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Josef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Ritter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von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Gerstner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ts val="445"/>
                        </a:lnSpc>
                        <a:spcBef>
                          <a:spcPts val="5"/>
                        </a:spcBef>
                        <a:tabLst>
                          <a:tab pos="1216025" algn="l"/>
                        </a:tabLst>
                      </a:pPr>
                      <a:r>
                        <a:rPr dirty="0" sz="450">
                          <a:latin typeface="Arial"/>
                          <a:cs typeface="Arial"/>
                        </a:rPr>
                        <a:t>Johann</a:t>
                      </a:r>
                      <a:r>
                        <a:rPr dirty="0" sz="4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Tobias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Mayer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	Bernhard</a:t>
                      </a:r>
                      <a:r>
                        <a:rPr dirty="0" sz="45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>
                          <a:latin typeface="Arial"/>
                          <a:cs typeface="Arial"/>
                        </a:rPr>
                        <a:t>Friedrich</a:t>
                      </a:r>
                      <a:r>
                        <a:rPr dirty="0" sz="45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latin typeface="Arial"/>
                          <a:cs typeface="Arial"/>
                        </a:rPr>
                        <a:t>Thibaut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47625"/>
                </a:tc>
              </a:tr>
            </a:tbl>
          </a:graphicData>
        </a:graphic>
      </p:graphicFrame>
      <p:sp>
        <p:nvSpPr>
          <p:cNvPr id="40" name="object 40" descr=""/>
          <p:cNvSpPr txBox="1"/>
          <p:nvPr/>
        </p:nvSpPr>
        <p:spPr>
          <a:xfrm>
            <a:off x="6408321" y="12339543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4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Peter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Ludewig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1690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0335498" y="12696559"/>
            <a:ext cx="1261745" cy="287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Michael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d.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J.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Walther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1656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1660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1687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0335498" y="13515367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Pasch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1683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7832237" y="12760590"/>
            <a:ext cx="104457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Wilhelm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Baier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1673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Friedrich-Schiller-Universität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Jena</a:t>
            </a:r>
            <a:endParaRPr sz="45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2911342" y="11422750"/>
            <a:ext cx="76962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Franciscus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Boë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Sylvius</a:t>
            </a:r>
            <a:endParaRPr sz="45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233516" y="11454764"/>
            <a:ext cx="54991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Pieter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Schooten</a:t>
            </a:r>
            <a:endParaRPr sz="45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284141" y="11886482"/>
            <a:ext cx="145796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417830" marR="410209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Christian</a:t>
            </a:r>
            <a:r>
              <a:rPr dirty="0" sz="450" spc="13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Thomasius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1672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1679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Europa-Universität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Viadrina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Frankfurt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Oder</a:t>
            </a:r>
            <a:endParaRPr sz="45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9084722" y="13515367"/>
            <a:ext cx="6470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4541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Otto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Mencke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1665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492692" y="11454764"/>
            <a:ext cx="113474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255904" marR="5080" indent="-24384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Bartholomäus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Leonhard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Schwendendörffer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1656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3760466" y="11422750"/>
            <a:ext cx="67437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24130" marR="165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Christiaan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Huygens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1647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1655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d'Angers</a:t>
            </a:r>
            <a:endParaRPr sz="45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97669" y="11422750"/>
            <a:ext cx="133858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14400" algn="l"/>
              </a:tabLst>
            </a:pPr>
            <a:r>
              <a:rPr dirty="0" sz="450">
                <a:latin typeface="Arial"/>
                <a:cs typeface="Arial"/>
              </a:rPr>
              <a:t>Erhard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Pfautz</a:t>
            </a:r>
            <a:r>
              <a:rPr dirty="0" sz="450">
                <a:latin typeface="Arial"/>
                <a:cs typeface="Arial"/>
              </a:rPr>
              <a:t>	Arnold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Geulincx</a:t>
            </a:r>
            <a:endParaRPr sz="45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08840" y="11486779"/>
            <a:ext cx="34188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1659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Augsburg</a:t>
            </a:r>
            <a:r>
              <a:rPr dirty="0" sz="450" spc="24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1646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Louvain</a:t>
            </a:r>
            <a:r>
              <a:rPr dirty="0" sz="450" spc="200">
                <a:latin typeface="Arial"/>
                <a:cs typeface="Arial"/>
              </a:rPr>
              <a:t>  </a:t>
            </a:r>
            <a:r>
              <a:rPr dirty="0" baseline="-30864" sz="675">
                <a:latin typeface="Arial"/>
                <a:cs typeface="Arial"/>
              </a:rPr>
              <a:t>1655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Universiteit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Leiden</a:t>
            </a:r>
            <a:r>
              <a:rPr dirty="0" baseline="-30864" sz="675" spc="322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1634,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1637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64993" y="11550809"/>
            <a:ext cx="331597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39800" algn="l"/>
                <a:tab pos="2558415" algn="l"/>
              </a:tabLst>
            </a:pPr>
            <a:r>
              <a:rPr dirty="0" sz="450">
                <a:latin typeface="Arial"/>
                <a:cs typeface="Arial"/>
              </a:rPr>
              <a:t>1662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r>
              <a:rPr dirty="0" sz="450">
                <a:latin typeface="Arial"/>
                <a:cs typeface="Arial"/>
              </a:rPr>
              <a:t>	1658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r>
              <a:rPr dirty="0" sz="450">
                <a:latin typeface="Arial"/>
                <a:cs typeface="Arial"/>
              </a:rPr>
              <a:t>	1634,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1637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9929975" y="14182831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Christian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August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Hausen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1713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6853175" y="11918498"/>
            <a:ext cx="37211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Samuel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Stryk</a:t>
            </a:r>
            <a:endParaRPr sz="45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0413110" y="12307528"/>
            <a:ext cx="126174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277495" marR="26987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Andreas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Quenstedt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1643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Helmstedt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1644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1720876" y="12339543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Constantin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Ziegra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1640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9105345" y="12339543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Aegidius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Strauch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1633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8087755" y="12339543"/>
            <a:ext cx="53403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Sebastian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Niemann</a:t>
            </a:r>
            <a:endParaRPr sz="45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105063" y="11065733"/>
            <a:ext cx="102552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1595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zu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Köln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1595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892019" y="11001703"/>
            <a:ext cx="99314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84150" marR="176530" indent="10985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Adolph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Vorstius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1619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1622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588889" y="11033718"/>
            <a:ext cx="65024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444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Frans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Schooten,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5">
                <a:latin typeface="Arial"/>
                <a:cs typeface="Arial"/>
              </a:rPr>
              <a:t>Jr.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1635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945096" y="11033718"/>
            <a:ext cx="67627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Jansz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Stampioen,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5">
                <a:latin typeface="Arial"/>
                <a:cs typeface="Arial"/>
              </a:rPr>
              <a:t>Jr.</a:t>
            </a:r>
            <a:endParaRPr sz="45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18566" y="11001703"/>
            <a:ext cx="187769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864" sz="675">
                <a:latin typeface="Arial"/>
                <a:cs typeface="Arial"/>
              </a:rPr>
              <a:t>Johann</a:t>
            </a:r>
            <a:r>
              <a:rPr dirty="0" baseline="-30864" sz="675" spc="7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Daniel</a:t>
            </a:r>
            <a:r>
              <a:rPr dirty="0" baseline="-30864" sz="675" spc="-22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Arcularius</a:t>
            </a:r>
            <a:r>
              <a:rPr dirty="0" baseline="-30864" sz="675" spc="292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Erycius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(Henrick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Putte)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Puteanus</a:t>
            </a:r>
            <a:endParaRPr sz="45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9218184" y="13849100"/>
            <a:ext cx="99314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85420" marR="5080" indent="-17335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Christoph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Wichmannshausen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1685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10335498" y="13817085"/>
            <a:ext cx="126174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Andreas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Planer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1686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1709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Eberhard-Karls-Universität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Tübingen</a:t>
            </a:r>
            <a:endParaRPr sz="45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685309" y="11454764"/>
            <a:ext cx="3367404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26364">
              <a:lnSpc>
                <a:spcPts val="500"/>
              </a:lnSpc>
              <a:spcBef>
                <a:spcPts val="155"/>
              </a:spcBef>
              <a:tabLst>
                <a:tab pos="1006475" algn="l"/>
                <a:tab pos="2145030" algn="l"/>
                <a:tab pos="2815590" algn="l"/>
              </a:tabLst>
            </a:pPr>
            <a:r>
              <a:rPr dirty="0" sz="450">
                <a:latin typeface="Arial"/>
                <a:cs typeface="Arial"/>
              </a:rPr>
              <a:t>Erhard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Weigel</a:t>
            </a:r>
            <a:r>
              <a:rPr dirty="0" sz="450">
                <a:latin typeface="Arial"/>
                <a:cs typeface="Arial"/>
              </a:rPr>
              <a:t>	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Rhetius</a:t>
            </a:r>
            <a:r>
              <a:rPr dirty="0" sz="450">
                <a:latin typeface="Arial"/>
                <a:cs typeface="Arial"/>
              </a:rPr>
              <a:t>	</a:t>
            </a:r>
            <a:r>
              <a:rPr dirty="0" sz="450" spc="-10">
                <a:latin typeface="Arial"/>
                <a:cs typeface="Arial"/>
              </a:rPr>
              <a:t>Valentin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Alberti</a:t>
            </a:r>
            <a:r>
              <a:rPr dirty="0" sz="450">
                <a:latin typeface="Arial"/>
                <a:cs typeface="Arial"/>
              </a:rPr>
              <a:t>	Jakob </a:t>
            </a:r>
            <a:r>
              <a:rPr dirty="0" sz="450" spc="-10">
                <a:latin typeface="Arial"/>
                <a:cs typeface="Arial"/>
              </a:rPr>
              <a:t>Thomasius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1650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Leipzig</a:t>
            </a:r>
            <a:r>
              <a:rPr dirty="0" sz="450" spc="204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1652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Halle-Wittenberg</a:t>
            </a:r>
            <a:r>
              <a:rPr dirty="0" sz="450" spc="204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1678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Leipzig</a:t>
            </a:r>
            <a:r>
              <a:rPr dirty="0" sz="450" spc="229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1643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1358039" y="11854467"/>
            <a:ext cx="1261745" cy="287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Christoph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Nottnagel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1630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1632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1634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9105345" y="11390734"/>
            <a:ext cx="1261745" cy="287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Nicolaus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Zapf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1622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Friedrich-Schiller-Universität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Jena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1625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1629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4887509" y="10548642"/>
            <a:ext cx="818515" cy="287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Gilbert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Jacchaeus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1601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St.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Andrews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1603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Helmstedt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1611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2102470" y="10580657"/>
            <a:ext cx="69215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Adriaan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Spieghel</a:t>
            </a:r>
            <a:endParaRPr sz="45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11952044" y="10708717"/>
            <a:ext cx="9931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1603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13001476" y="11886482"/>
            <a:ext cx="126174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Werner </a:t>
            </a:r>
            <a:r>
              <a:rPr dirty="0" sz="450" spc="-10">
                <a:latin typeface="Arial"/>
                <a:cs typeface="Arial"/>
              </a:rPr>
              <a:t>Rolfinck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1618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1625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1075959" y="10612672"/>
            <a:ext cx="260858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7305">
              <a:lnSpc>
                <a:spcPts val="520"/>
              </a:lnSpc>
              <a:spcBef>
                <a:spcPts val="105"/>
              </a:spcBef>
              <a:tabLst>
                <a:tab pos="1026794" algn="l"/>
                <a:tab pos="1831975" algn="l"/>
              </a:tabLst>
            </a:pPr>
            <a:r>
              <a:rPr dirty="0" sz="450">
                <a:latin typeface="Arial"/>
                <a:cs typeface="Arial"/>
              </a:rPr>
              <a:t>Justus (Joost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Lips)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Lipsius</a:t>
            </a:r>
            <a:r>
              <a:rPr dirty="0" sz="450">
                <a:latin typeface="Arial"/>
                <a:cs typeface="Arial"/>
              </a:rPr>
              <a:t>	Marin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Mersenne</a:t>
            </a:r>
            <a:r>
              <a:rPr dirty="0" sz="450">
                <a:latin typeface="Arial"/>
                <a:cs typeface="Arial"/>
              </a:rPr>
              <a:t>	Jacobus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Golius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1569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Louvain</a:t>
            </a:r>
            <a:r>
              <a:rPr dirty="0" sz="450" spc="21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1611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Paris</a:t>
            </a:r>
            <a:r>
              <a:rPr dirty="0" sz="450" spc="22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1612,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1621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5883220" y="10612672"/>
            <a:ext cx="6470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8572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Christoph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Meurer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1582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2374860" y="13515367"/>
            <a:ext cx="127698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Rudolf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Jakob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Camerarius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1684,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1686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Eberhard-Karls-Universität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Tübingen</a:t>
            </a:r>
            <a:endParaRPr sz="450">
              <a:latin typeface="Arial"/>
              <a:cs typeface="Arial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6326829" y="9274832"/>
            <a:ext cx="126174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Caselius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1560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1566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9748330" y="10580657"/>
            <a:ext cx="72453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308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Cornelius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Martini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1591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Helmstedt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1592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Helmstedt</a:t>
            </a:r>
            <a:endParaRPr sz="450">
              <a:latin typeface="Arial"/>
              <a:cs typeface="Arial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11531300" y="11422750"/>
            <a:ext cx="1423670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Ambrosius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Rhodius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1599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1600,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1610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9163357" y="11033718"/>
            <a:ext cx="209359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520"/>
              </a:lnSpc>
              <a:spcBef>
                <a:spcPts val="105"/>
              </a:spcBef>
              <a:tabLst>
                <a:tab pos="784860" algn="l"/>
                <a:tab pos="1518920" algn="l"/>
              </a:tabLst>
            </a:pPr>
            <a:r>
              <a:rPr dirty="0" sz="450">
                <a:latin typeface="Arial"/>
                <a:cs typeface="Arial"/>
              </a:rPr>
              <a:t>Abraham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Heinecke</a:t>
            </a:r>
            <a:r>
              <a:rPr dirty="0" sz="450">
                <a:latin typeface="Arial"/>
                <a:cs typeface="Arial"/>
              </a:rPr>
              <a:t>	Georg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Calixt</a:t>
            </a:r>
            <a:r>
              <a:rPr dirty="0" sz="450">
                <a:latin typeface="Arial"/>
                <a:cs typeface="Arial"/>
              </a:rPr>
              <a:t>	Jacobus</a:t>
            </a:r>
            <a:r>
              <a:rPr dirty="0" sz="450" spc="14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Martini</a:t>
            </a:r>
            <a:endParaRPr sz="450">
              <a:latin typeface="Arial"/>
              <a:cs typeface="Arial"/>
            </a:endParaRPr>
          </a:p>
          <a:p>
            <a:pPr marL="597535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1607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Helmstedt</a:t>
            </a:r>
            <a:r>
              <a:rPr dirty="0" sz="450" spc="229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1596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Helmstedt</a:t>
            </a:r>
            <a:endParaRPr sz="45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5685309" y="11033718"/>
            <a:ext cx="342011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8590">
              <a:lnSpc>
                <a:spcPts val="520"/>
              </a:lnSpc>
              <a:spcBef>
                <a:spcPts val="105"/>
              </a:spcBef>
              <a:tabLst>
                <a:tab pos="717550" algn="l"/>
                <a:tab pos="1568450" algn="l"/>
                <a:tab pos="2560955" algn="l"/>
              </a:tabLst>
            </a:pPr>
            <a:r>
              <a:rPr dirty="0" sz="450">
                <a:latin typeface="Arial"/>
                <a:cs typeface="Arial"/>
              </a:rPr>
              <a:t>Philipp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Müller</a:t>
            </a:r>
            <a:r>
              <a:rPr dirty="0" sz="450">
                <a:latin typeface="Arial"/>
                <a:cs typeface="Arial"/>
              </a:rPr>
              <a:t>	Josias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Christoph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Neander</a:t>
            </a:r>
            <a:r>
              <a:rPr dirty="0" sz="450">
                <a:latin typeface="Arial"/>
                <a:cs typeface="Arial"/>
              </a:rPr>
              <a:t>	Friedrich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Leibniz</a:t>
            </a:r>
            <a:r>
              <a:rPr dirty="0" sz="450">
                <a:latin typeface="Arial"/>
                <a:cs typeface="Arial"/>
              </a:rPr>
              <a:t>	Erasmus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Schmidt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  <a:tabLst>
                <a:tab pos="1471295" algn="l"/>
              </a:tabLst>
            </a:pPr>
            <a:r>
              <a:rPr dirty="0" sz="450">
                <a:latin typeface="Arial"/>
                <a:cs typeface="Arial"/>
              </a:rPr>
              <a:t>1604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r>
              <a:rPr dirty="0" sz="450">
                <a:latin typeface="Arial"/>
                <a:cs typeface="Arial"/>
              </a:rPr>
              <a:t>	1622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Leipzig</a:t>
            </a:r>
            <a:r>
              <a:rPr dirty="0" sz="450" spc="21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1592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13000111" y="11454764"/>
            <a:ext cx="142367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Daniel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Sennert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1594,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1599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093247" y="10084909"/>
            <a:ext cx="1457960" cy="28765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411480" marR="403860" indent="1308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Duncan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Liddel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1582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Breslau</a:t>
            </a:r>
            <a:endParaRPr sz="450">
              <a:latin typeface="Arial"/>
              <a:cs typeface="Arial"/>
            </a:endParaRPr>
          </a:p>
          <a:p>
            <a:pPr marL="379095" marR="5080" indent="-367030">
              <a:lnSpc>
                <a:spcPts val="500"/>
              </a:lnSpc>
              <a:spcBef>
                <a:spcPts val="10"/>
              </a:spcBef>
            </a:pPr>
            <a:r>
              <a:rPr dirty="0" sz="450">
                <a:latin typeface="Arial"/>
                <a:cs typeface="Arial"/>
              </a:rPr>
              <a:t>1582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Europa-Universität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Viadrina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Frankfurt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Oder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1596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Helmstedt</a:t>
            </a:r>
            <a:endParaRPr sz="450">
              <a:latin typeface="Arial"/>
              <a:cs typeface="Arial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4801830" y="10116924"/>
            <a:ext cx="98996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700" marR="508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Jacobus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(Jacob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Harmensz.)</a:t>
            </a:r>
            <a:r>
              <a:rPr dirty="0" sz="450" spc="-10">
                <a:latin typeface="Arial"/>
                <a:cs typeface="Arial"/>
              </a:rPr>
              <a:t> Arminius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1582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Philipps-Universität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Marburg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1582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3864470" y="9727893"/>
            <a:ext cx="153797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284480" marR="5080" indent="-27241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Hieronymus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(Girolamo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Fabrici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d'Acquapendente)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Fabricius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12751177" y="10116924"/>
            <a:ext cx="126174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Salomon</a:t>
            </a:r>
            <a:r>
              <a:rPr dirty="0" sz="450" spc="-10">
                <a:latin typeface="Arial"/>
                <a:cs typeface="Arial"/>
              </a:rPr>
              <a:t> Alberti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1564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1574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14136828" y="10116924"/>
            <a:ext cx="99314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85420" marR="177800" indent="12573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Jan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Jessenius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1588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1591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2088290" y="10148939"/>
            <a:ext cx="167703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83820">
              <a:lnSpc>
                <a:spcPts val="500"/>
              </a:lnSpc>
              <a:spcBef>
                <a:spcPts val="155"/>
              </a:spcBef>
              <a:tabLst>
                <a:tab pos="716280" algn="l"/>
                <a:tab pos="877569" algn="l"/>
              </a:tabLst>
            </a:pPr>
            <a:r>
              <a:rPr dirty="0" sz="450">
                <a:latin typeface="Arial"/>
                <a:cs typeface="Arial"/>
              </a:rPr>
              <a:t>Thomas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Erpenius</a:t>
            </a:r>
            <a:r>
              <a:rPr dirty="0" sz="450">
                <a:latin typeface="Arial"/>
                <a:cs typeface="Arial"/>
              </a:rPr>
              <a:t>	Willebrord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(Snel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Royen)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Snellius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1608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r>
              <a:rPr dirty="0" sz="450">
                <a:latin typeface="Arial"/>
                <a:cs typeface="Arial"/>
              </a:rPr>
              <a:t>		1607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Leiden</a:t>
            </a:r>
            <a:endParaRPr sz="450">
              <a:latin typeface="Arial"/>
              <a:cs typeface="Arial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13109866" y="12728575"/>
            <a:ext cx="104457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Georg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Balthasar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Metzger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1646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Friedrich-Schiller-Universität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Jena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1650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13074736" y="13181635"/>
            <a:ext cx="111506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Elias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Rudolph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Camerarius,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25">
                <a:latin typeface="Arial"/>
                <a:cs typeface="Arial"/>
              </a:rPr>
              <a:t>Sr.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1663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Eberhard-Karls-Universität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Tübingen</a:t>
            </a:r>
            <a:endParaRPr sz="450">
              <a:latin typeface="Arial"/>
              <a:cs typeface="Arial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5933677" y="8302739"/>
            <a:ext cx="54991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Philipp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Melanchthon</a:t>
            </a:r>
            <a:endParaRPr sz="450">
              <a:latin typeface="Arial"/>
              <a:cs typeface="Arial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5651130" y="8430800"/>
            <a:ext cx="111506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1514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Eberhard-Karls-Universität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Tübingen</a:t>
            </a:r>
            <a:endParaRPr sz="450">
              <a:latin typeface="Arial"/>
              <a:cs typeface="Arial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9615711" y="10148939"/>
            <a:ext cx="100584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8255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Albert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Clampius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Ruprecht-Karls-Universität</a:t>
            </a:r>
            <a:r>
              <a:rPr dirty="0" sz="450" spc="5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Heidelberg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11530726" y="11033718"/>
            <a:ext cx="420052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08940">
              <a:lnSpc>
                <a:spcPts val="520"/>
              </a:lnSpc>
              <a:spcBef>
                <a:spcPts val="105"/>
              </a:spcBef>
              <a:tabLst>
                <a:tab pos="1747520" algn="l"/>
                <a:tab pos="3294379" algn="l"/>
              </a:tabLst>
            </a:pPr>
            <a:r>
              <a:rPr dirty="0" sz="450">
                <a:latin typeface="Arial"/>
                <a:cs typeface="Arial"/>
              </a:rPr>
              <a:t>Anton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Euonymus</a:t>
            </a:r>
            <a:r>
              <a:rPr dirty="0" sz="450">
                <a:latin typeface="Arial"/>
                <a:cs typeface="Arial"/>
              </a:rPr>
              <a:t>	Ernestus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Hettenbach</a:t>
            </a:r>
            <a:r>
              <a:rPr dirty="0" sz="450">
                <a:latin typeface="Arial"/>
                <a:cs typeface="Arial"/>
              </a:rPr>
              <a:t>	Melchior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Jöstel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1583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Halle-Wittenberg</a:t>
            </a:r>
            <a:r>
              <a:rPr dirty="0" sz="450" spc="19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1576,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1591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Halle-Wittenberg</a:t>
            </a:r>
            <a:r>
              <a:rPr dirty="0" sz="450" spc="19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1583,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1600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11190947" y="10612672"/>
            <a:ext cx="46228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Kepler</a:t>
            </a:r>
            <a:endParaRPr sz="450">
              <a:latin typeface="Arial"/>
              <a:cs typeface="Arial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10934700" y="10644687"/>
            <a:ext cx="205232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864" sz="675">
                <a:latin typeface="Arial"/>
                <a:cs typeface="Arial"/>
              </a:rPr>
              <a:t>1591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Evangelischen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Stift Tübingen</a:t>
            </a:r>
            <a:r>
              <a:rPr dirty="0" baseline="-30864" sz="675" spc="30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1603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10669805" y="10084909"/>
            <a:ext cx="1423670" cy="28765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248285" marR="240665" indent="9842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Tycho</a:t>
            </a:r>
            <a:r>
              <a:rPr dirty="0" sz="450" spc="-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(Tyge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Ottesen)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Brahe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1562,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1565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Københavns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Universitet</a:t>
            </a:r>
            <a:endParaRPr sz="450">
              <a:latin typeface="Arial"/>
              <a:cs typeface="Arial"/>
            </a:endParaRPr>
          </a:p>
          <a:p>
            <a:pPr marL="319405">
              <a:lnSpc>
                <a:spcPts val="480"/>
              </a:lnSpc>
            </a:pPr>
            <a:r>
              <a:rPr dirty="0" sz="450">
                <a:latin typeface="Arial"/>
                <a:cs typeface="Arial"/>
              </a:rPr>
              <a:t>1562,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1565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1562,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1565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6663341" y="10612672"/>
            <a:ext cx="104838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414020" marR="5080" indent="-401955">
              <a:lnSpc>
                <a:spcPts val="500"/>
              </a:lnSpc>
              <a:spcBef>
                <a:spcPts val="155"/>
              </a:spcBef>
              <a:tabLst>
                <a:tab pos="509270" algn="l"/>
              </a:tabLst>
            </a:pPr>
            <a:r>
              <a:rPr dirty="0" sz="450">
                <a:latin typeface="Arial"/>
                <a:cs typeface="Arial"/>
              </a:rPr>
              <a:t>Petrus</a:t>
            </a:r>
            <a:r>
              <a:rPr dirty="0" sz="450" spc="1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Otto</a:t>
            </a:r>
            <a:r>
              <a:rPr dirty="0" sz="450">
                <a:latin typeface="Arial"/>
                <a:cs typeface="Arial"/>
              </a:rPr>
              <a:t>		Sethus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Calvisius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1582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8092506" y="9695878"/>
            <a:ext cx="126174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Paul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Wittich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1566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1566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4761643" y="9695878"/>
            <a:ext cx="115189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3825" marR="11620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Rudolph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(Snel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Royen)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Snellius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1572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zu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Köln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1572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Ruprecht-Karls-Universität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Heidelberg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14136828" y="9274832"/>
            <a:ext cx="993140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Gabriele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Falloppio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1547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1547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Ferrara</a:t>
            </a:r>
            <a:endParaRPr sz="450">
              <a:latin typeface="Arial"/>
              <a:cs typeface="Arial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4114599" y="8302739"/>
            <a:ext cx="81216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88265" marR="8064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Guillaume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Rondelet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1529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1537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Montpellier</a:t>
            </a:r>
            <a:endParaRPr sz="450">
              <a:latin typeface="Arial"/>
              <a:cs typeface="Arial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2964328" y="9727893"/>
            <a:ext cx="121031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26034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Ludolph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Ceulen</a:t>
            </a:r>
            <a:r>
              <a:rPr dirty="0" sz="450" spc="30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Emmanuel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Stupanus</a:t>
            </a:r>
            <a:endParaRPr sz="450">
              <a:latin typeface="Arial"/>
              <a:cs typeface="Arial"/>
            </a:endParaRPr>
          </a:p>
          <a:p>
            <a:pPr algn="r" marR="508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1613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3566520" y="9306847"/>
            <a:ext cx="131635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47320">
              <a:lnSpc>
                <a:spcPts val="500"/>
              </a:lnSpc>
              <a:spcBef>
                <a:spcPts val="155"/>
              </a:spcBef>
              <a:tabLst>
                <a:tab pos="692785" algn="l"/>
              </a:tabLst>
            </a:pPr>
            <a:r>
              <a:rPr dirty="0" sz="450">
                <a:latin typeface="Arial"/>
                <a:cs typeface="Arial"/>
              </a:rPr>
              <a:t>Petrus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Ryff</a:t>
            </a:r>
            <a:r>
              <a:rPr dirty="0" sz="450">
                <a:latin typeface="Arial"/>
                <a:cs typeface="Arial"/>
              </a:rPr>
              <a:t>	Joseph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Justus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Scaliger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1584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Basel</a:t>
            </a:r>
            <a:r>
              <a:rPr dirty="0" sz="450" spc="23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1563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France</a:t>
            </a:r>
            <a:endParaRPr sz="450">
              <a:latin typeface="Arial"/>
              <a:cs typeface="Arial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15698499" y="9306847"/>
            <a:ext cx="126174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2446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Georg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Joachim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Leuchen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Rheticus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1535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15180439" y="10148939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Valentin</a:t>
            </a:r>
            <a:r>
              <a:rPr dirty="0" sz="450" spc="-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(Valentinus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Otho)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Otto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1570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15630588" y="9727893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Sebastian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(Theodoricus)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Dietrich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1544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6013129" y="9727893"/>
            <a:ext cx="48387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Hoffmann</a:t>
            </a:r>
            <a:endParaRPr sz="450">
              <a:latin typeface="Arial"/>
              <a:cs typeface="Arial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14756507" y="12339543"/>
            <a:ext cx="66992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43180" marR="5080" indent="-3111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Jakob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Brunn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1615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13109866" y="12339543"/>
            <a:ext cx="104457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Gottfried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Möbius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1640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Friedrich-Schiller-Universität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Jena</a:t>
            </a:r>
            <a:endParaRPr sz="450">
              <a:latin typeface="Arial"/>
              <a:cs typeface="Arial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5196196" y="7169601"/>
            <a:ext cx="99631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700" marR="508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(Johannes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Kapnion)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Reuchlin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1477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1481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Poitiers</a:t>
            </a:r>
            <a:endParaRPr sz="450">
              <a:latin typeface="Arial"/>
              <a:cs typeface="Arial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8183294" y="7611991"/>
            <a:ext cx="102552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875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Ingolstadt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1519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5851181" y="7956395"/>
            <a:ext cx="71501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181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Stöffler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1476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Ingolstadt</a:t>
            </a:r>
            <a:endParaRPr sz="450">
              <a:latin typeface="Arial"/>
              <a:cs typeface="Arial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11358679" y="9727893"/>
            <a:ext cx="246189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9870">
              <a:lnSpc>
                <a:spcPts val="520"/>
              </a:lnSpc>
              <a:spcBef>
                <a:spcPts val="105"/>
              </a:spcBef>
              <a:tabLst>
                <a:tab pos="1636395" algn="l"/>
              </a:tabLst>
            </a:pPr>
            <a:r>
              <a:rPr dirty="0" sz="450">
                <a:latin typeface="Arial"/>
                <a:cs typeface="Arial"/>
              </a:rPr>
              <a:t>Reinhard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Bachoff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Echt</a:t>
            </a:r>
            <a:r>
              <a:rPr dirty="0" sz="450">
                <a:latin typeface="Arial"/>
                <a:cs typeface="Arial"/>
              </a:rPr>
              <a:t>	Caspar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Peucer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1598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Ruprecht-Karls-Universität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Heidelberg</a:t>
            </a:r>
            <a:r>
              <a:rPr dirty="0" sz="450" spc="204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1545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14" name="object 114" descr=""/>
          <p:cNvSpPr txBox="1"/>
          <p:nvPr/>
        </p:nvSpPr>
        <p:spPr>
          <a:xfrm>
            <a:off x="13018092" y="10612672"/>
            <a:ext cx="43688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Leonhard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Etzler</a:t>
            </a:r>
            <a:endParaRPr sz="450">
              <a:latin typeface="Arial"/>
              <a:cs typeface="Arial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13586082" y="10612672"/>
            <a:ext cx="142367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Andreas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Schato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1562,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1578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9478281" y="9727893"/>
            <a:ext cx="175133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313055">
              <a:lnSpc>
                <a:spcPts val="500"/>
              </a:lnSpc>
              <a:spcBef>
                <a:spcPts val="155"/>
              </a:spcBef>
              <a:tabLst>
                <a:tab pos="1306195" algn="l"/>
              </a:tabLst>
            </a:pPr>
            <a:r>
              <a:rPr dirty="0" sz="450">
                <a:latin typeface="Arial"/>
                <a:cs typeface="Arial"/>
              </a:rPr>
              <a:t>Michael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Maestlin</a:t>
            </a:r>
            <a:r>
              <a:rPr dirty="0" sz="450">
                <a:latin typeface="Arial"/>
                <a:cs typeface="Arial"/>
              </a:rPr>
              <a:t>	John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Craig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1571,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1576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Evangelischen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Stift Tübingen</a:t>
            </a:r>
            <a:r>
              <a:rPr dirty="0" sz="450" spc="22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1580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8399795" y="9306847"/>
            <a:ext cx="6470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3335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Valentin</a:t>
            </a:r>
            <a:r>
              <a:rPr dirty="0" sz="450" spc="-3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Thau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5850809" y="10148939"/>
            <a:ext cx="212153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6200">
              <a:lnSpc>
                <a:spcPts val="520"/>
              </a:lnSpc>
              <a:spcBef>
                <a:spcPts val="105"/>
              </a:spcBef>
              <a:tabLst>
                <a:tab pos="1241425" algn="l"/>
              </a:tabLst>
            </a:pPr>
            <a:r>
              <a:rPr dirty="0" sz="450">
                <a:latin typeface="Arial"/>
                <a:cs typeface="Arial"/>
              </a:rPr>
              <a:t>Moritz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Valentin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Steinmetz</a:t>
            </a:r>
            <a:r>
              <a:rPr dirty="0" sz="450">
                <a:latin typeface="Arial"/>
                <a:cs typeface="Arial"/>
              </a:rPr>
              <a:t>	Nikolaus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Selnecker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1550,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1567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Leipzig</a:t>
            </a:r>
            <a:r>
              <a:rPr dirty="0" sz="450" spc="21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1570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12446822" y="9274832"/>
            <a:ext cx="99314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85420" marR="177800" indent="9017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Theodor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Zwinger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France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1559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15250614" y="11918498"/>
            <a:ext cx="77978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98425" marR="5080" indent="-8636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Nicolaus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Stupanus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1569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Basel</a:t>
            </a:r>
            <a:endParaRPr sz="450">
              <a:latin typeface="Arial"/>
              <a:cs typeface="Arial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11206121" y="8766472"/>
            <a:ext cx="111569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8255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Valentine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Naibod</a:t>
            </a:r>
            <a:endParaRPr sz="450">
              <a:latin typeface="Arial"/>
              <a:cs typeface="Arial"/>
            </a:endParaRPr>
          </a:p>
          <a:p>
            <a:pPr algn="ctr" marL="12065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6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Erfurt</a:t>
            </a:r>
            <a:endParaRPr sz="450">
              <a:latin typeface="Arial"/>
              <a:cs typeface="Arial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4940151" y="9274832"/>
            <a:ext cx="115189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91770" marR="184150" indent="11430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Immanuel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Tremellius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1549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Cambridge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1561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Ruprecht-Karls-Universität</a:t>
            </a:r>
            <a:r>
              <a:rPr dirty="0" sz="450" spc="3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Heidelberg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13863899" y="8798487"/>
            <a:ext cx="123253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32080" marR="5080" indent="-120014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Matteo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Realdo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(Renaldus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Columbus)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Colombo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1544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13829245" y="8302739"/>
            <a:ext cx="101473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Andreas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(Andries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Wesel)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Vesalius</a:t>
            </a:r>
            <a:endParaRPr sz="450">
              <a:latin typeface="Arial"/>
              <a:cs typeface="Arial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13839961" y="8430800"/>
            <a:ext cx="9931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1537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26" name="object 126" descr=""/>
          <p:cNvSpPr txBox="1"/>
          <p:nvPr/>
        </p:nvSpPr>
        <p:spPr>
          <a:xfrm>
            <a:off x="8971059" y="8334754"/>
            <a:ext cx="102552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419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(Johann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Sturm)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Sturmius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1527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3501463" y="8798487"/>
            <a:ext cx="153670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47015">
              <a:lnSpc>
                <a:spcPts val="500"/>
              </a:lnSpc>
              <a:spcBef>
                <a:spcPts val="155"/>
              </a:spcBef>
              <a:tabLst>
                <a:tab pos="1013460" algn="l"/>
              </a:tabLst>
            </a:pPr>
            <a:r>
              <a:rPr dirty="0" sz="450">
                <a:latin typeface="Arial"/>
                <a:cs typeface="Arial"/>
              </a:rPr>
              <a:t>Felix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Plater</a:t>
            </a:r>
            <a:r>
              <a:rPr dirty="0" sz="450">
                <a:latin typeface="Arial"/>
                <a:cs typeface="Arial"/>
              </a:rPr>
              <a:t>	Adrien </a:t>
            </a:r>
            <a:r>
              <a:rPr dirty="0" sz="450" spc="-10">
                <a:latin typeface="Arial"/>
                <a:cs typeface="Arial"/>
              </a:rPr>
              <a:t>Turnèbe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1557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Montpellier</a:t>
            </a:r>
            <a:r>
              <a:rPr dirty="0" sz="450" spc="30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1532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France</a:t>
            </a:r>
            <a:endParaRPr sz="450">
              <a:latin typeface="Arial"/>
              <a:cs typeface="Arial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17797908" y="8798487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Volmar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1515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15944330" y="8702443"/>
            <a:ext cx="1041400" cy="35179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37160" marR="5080" indent="-12509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Nicolaus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(Mikołaj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Kopernik)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Copernicus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1499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Uniwersytet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Jagielloński</a:t>
            </a:r>
            <a:endParaRPr sz="450">
              <a:latin typeface="Arial"/>
              <a:cs typeface="Arial"/>
            </a:endParaRPr>
          </a:p>
          <a:p>
            <a:pPr marL="36830" marR="29209" indent="135890">
              <a:lnSpc>
                <a:spcPts val="500"/>
              </a:lnSpc>
              <a:spcBef>
                <a:spcPts val="10"/>
              </a:spcBef>
            </a:pPr>
            <a:r>
              <a:rPr dirty="0" sz="450">
                <a:latin typeface="Arial"/>
                <a:cs typeface="Arial"/>
              </a:rPr>
              <a:t>1499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Bologna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1499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Ferrara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1499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30" name="object 130" descr=""/>
          <p:cNvSpPr txBox="1"/>
          <p:nvPr/>
        </p:nvSpPr>
        <p:spPr>
          <a:xfrm>
            <a:off x="8131585" y="5824000"/>
            <a:ext cx="99314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-10">
                <a:latin typeface="Arial"/>
                <a:cs typeface="Arial"/>
              </a:rPr>
              <a:t> Argyropoulos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1444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31" name="object 131" descr=""/>
          <p:cNvSpPr txBox="1"/>
          <p:nvPr/>
        </p:nvSpPr>
        <p:spPr>
          <a:xfrm>
            <a:off x="8133248" y="6113105"/>
            <a:ext cx="98996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Marsilio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Ficino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1462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Firenze</a:t>
            </a:r>
            <a:endParaRPr sz="450">
              <a:latin typeface="Arial"/>
              <a:cs typeface="Arial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5761904" y="6825197"/>
            <a:ext cx="6375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Jacob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Jehiel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Loans</a:t>
            </a:r>
            <a:endParaRPr sz="450">
              <a:latin typeface="Arial"/>
              <a:cs typeface="Arial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6268620" y="8798487"/>
            <a:ext cx="376872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4130">
              <a:lnSpc>
                <a:spcPts val="520"/>
              </a:lnSpc>
              <a:spcBef>
                <a:spcPts val="105"/>
              </a:spcBef>
              <a:tabLst>
                <a:tab pos="1282065" algn="l"/>
                <a:tab pos="2538730" algn="l"/>
              </a:tabLst>
            </a:pP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Hommel</a:t>
            </a:r>
            <a:r>
              <a:rPr dirty="0" sz="450">
                <a:latin typeface="Arial"/>
                <a:cs typeface="Arial"/>
              </a:rPr>
              <a:t>	Samuel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Heyland</a:t>
            </a:r>
            <a:r>
              <a:rPr dirty="0" sz="450">
                <a:latin typeface="Arial"/>
                <a:cs typeface="Arial"/>
              </a:rPr>
              <a:t>	Michael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Beuther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1543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Halle-Wittenberg</a:t>
            </a:r>
            <a:r>
              <a:rPr dirty="0" sz="450" spc="19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1554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Saint-Guillaume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à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Strasbourg</a:t>
            </a:r>
            <a:r>
              <a:rPr dirty="0" sz="450" spc="19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1542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34" name="object 134" descr=""/>
          <p:cNvSpPr txBox="1"/>
          <p:nvPr/>
        </p:nvSpPr>
        <p:spPr>
          <a:xfrm>
            <a:off x="9366169" y="9242817"/>
            <a:ext cx="1310640" cy="287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Philipp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Apian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1549,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Ingolstadt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5"/>
              </a:lnSpc>
            </a:pPr>
            <a:r>
              <a:rPr dirty="0" sz="450">
                <a:latin typeface="Arial"/>
                <a:cs typeface="Arial"/>
              </a:rPr>
              <a:t>1549,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Saint-Guillaume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à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Strasbourg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1549,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1551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Paris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IV-Sorbonne</a:t>
            </a:r>
            <a:endParaRPr sz="450">
              <a:latin typeface="Arial"/>
              <a:cs typeface="Arial"/>
            </a:endParaRPr>
          </a:p>
        </p:txBody>
      </p:sp>
      <p:sp>
        <p:nvSpPr>
          <p:cNvPr id="135" name="object 135" descr=""/>
          <p:cNvSpPr txBox="1"/>
          <p:nvPr/>
        </p:nvSpPr>
        <p:spPr>
          <a:xfrm>
            <a:off x="11125202" y="8334754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Erasmus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Reinhold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1535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36" name="object 136" descr=""/>
          <p:cNvSpPr txBox="1"/>
          <p:nvPr/>
        </p:nvSpPr>
        <p:spPr>
          <a:xfrm>
            <a:off x="13065290" y="8334754"/>
            <a:ext cx="265493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1045" algn="l"/>
              </a:tabLst>
            </a:pPr>
            <a:r>
              <a:rPr dirty="0" sz="450">
                <a:latin typeface="Arial"/>
                <a:cs typeface="Arial"/>
              </a:rPr>
              <a:t>Bassiano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Landi</a:t>
            </a:r>
            <a:r>
              <a:rPr dirty="0" sz="450">
                <a:latin typeface="Arial"/>
                <a:cs typeface="Arial"/>
              </a:rPr>
              <a:t>	Antonio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Musa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Brasavola</a:t>
            </a:r>
            <a:endParaRPr sz="450">
              <a:latin typeface="Arial"/>
              <a:cs typeface="Arial"/>
            </a:endParaRPr>
          </a:p>
        </p:txBody>
      </p:sp>
      <p:sp>
        <p:nvSpPr>
          <p:cNvPr id="137" name="object 137" descr=""/>
          <p:cNvSpPr txBox="1"/>
          <p:nvPr/>
        </p:nvSpPr>
        <p:spPr>
          <a:xfrm>
            <a:off x="12755155" y="8398785"/>
            <a:ext cx="315595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1542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Padova</a:t>
            </a:r>
            <a:r>
              <a:rPr dirty="0" sz="450" spc="190">
                <a:latin typeface="Arial"/>
                <a:cs typeface="Arial"/>
              </a:rPr>
              <a:t>  </a:t>
            </a:r>
            <a:r>
              <a:rPr dirty="0" baseline="30864" sz="675">
                <a:latin typeface="Arial"/>
                <a:cs typeface="Arial"/>
              </a:rPr>
              <a:t>1537</a:t>
            </a:r>
            <a:r>
              <a:rPr dirty="0" baseline="30864" sz="675" spc="15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Université</a:t>
            </a:r>
            <a:r>
              <a:rPr dirty="0" baseline="30864" sz="675" spc="15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Catholique</a:t>
            </a:r>
            <a:r>
              <a:rPr dirty="0" baseline="30864" sz="675" spc="15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de</a:t>
            </a:r>
            <a:r>
              <a:rPr dirty="0" baseline="30864" sz="675" spc="7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Louvain</a:t>
            </a:r>
            <a:r>
              <a:rPr dirty="0" baseline="30864" sz="675" spc="284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1520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Ferrara</a:t>
            </a:r>
            <a:endParaRPr sz="450">
              <a:latin typeface="Arial"/>
              <a:cs typeface="Arial"/>
            </a:endParaRPr>
          </a:p>
        </p:txBody>
      </p:sp>
      <p:sp>
        <p:nvSpPr>
          <p:cNvPr id="138" name="object 138" descr=""/>
          <p:cNvSpPr txBox="1"/>
          <p:nvPr/>
        </p:nvSpPr>
        <p:spPr>
          <a:xfrm>
            <a:off x="12861473" y="7956395"/>
            <a:ext cx="84772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816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Vittore</a:t>
            </a:r>
            <a:r>
              <a:rPr dirty="0" sz="450" spc="-10">
                <a:latin typeface="Arial"/>
                <a:cs typeface="Arial"/>
              </a:rPr>
              <a:t> Trincavelli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39" name="object 139" descr=""/>
          <p:cNvSpPr txBox="1"/>
          <p:nvPr/>
        </p:nvSpPr>
        <p:spPr>
          <a:xfrm>
            <a:off x="10164822" y="8798487"/>
            <a:ext cx="97028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61290" marR="5080" indent="-14922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Petrus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(Pierre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Ramée)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Ramus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1536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Navarre</a:t>
            </a:r>
            <a:endParaRPr sz="450">
              <a:latin typeface="Arial"/>
              <a:cs typeface="Arial"/>
            </a:endParaRPr>
          </a:p>
        </p:txBody>
      </p:sp>
      <p:sp>
        <p:nvSpPr>
          <p:cNvPr id="140" name="object 140" descr=""/>
          <p:cNvSpPr txBox="1"/>
          <p:nvPr/>
        </p:nvSpPr>
        <p:spPr>
          <a:xfrm>
            <a:off x="5119710" y="8766472"/>
            <a:ext cx="792480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Thomas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Cranmer</a:t>
            </a:r>
            <a:endParaRPr sz="450">
              <a:latin typeface="Arial"/>
              <a:cs typeface="Arial"/>
            </a:endParaRPr>
          </a:p>
          <a:p>
            <a:pPr algn="ctr" marL="12065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1515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Cambridge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1526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Cambridge</a:t>
            </a:r>
            <a:endParaRPr sz="450">
              <a:latin typeface="Arial"/>
              <a:cs typeface="Arial"/>
            </a:endParaRPr>
          </a:p>
        </p:txBody>
      </p:sp>
      <p:sp>
        <p:nvSpPr>
          <p:cNvPr id="141" name="object 141" descr=""/>
          <p:cNvSpPr txBox="1"/>
          <p:nvPr/>
        </p:nvSpPr>
        <p:spPr>
          <a:xfrm>
            <a:off x="14870264" y="7547961"/>
            <a:ext cx="993140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Niccolò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Leoniceno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1446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Scuola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Pubblica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Vicenza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1453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42" name="object 142" descr=""/>
          <p:cNvSpPr txBox="1"/>
          <p:nvPr/>
        </p:nvSpPr>
        <p:spPr>
          <a:xfrm>
            <a:off x="13824438" y="7924380"/>
            <a:ext cx="99314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96520" marR="73025" indent="-1651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Giovanni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Battista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della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Monte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Ferrara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1520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7192261" y="7547961"/>
            <a:ext cx="2044064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Jacobus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(Jacques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Dubois)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Sylvius</a:t>
            </a:r>
            <a:r>
              <a:rPr dirty="0" sz="450" spc="20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Jan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(Johannes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Campensis)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Campen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7242370" y="7611991"/>
            <a:ext cx="8121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7556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1529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1530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Montpellier</a:t>
            </a:r>
            <a:endParaRPr sz="450">
              <a:latin typeface="Arial"/>
              <a:cs typeface="Arial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6925407" y="8334754"/>
            <a:ext cx="48768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Jacques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Toussain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5609600" y="8366769"/>
            <a:ext cx="191452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1511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Ruprecht-Karls-Universität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Heidelberg</a:t>
            </a:r>
            <a:r>
              <a:rPr dirty="0" sz="450" spc="220">
                <a:latin typeface="Arial"/>
                <a:cs typeface="Arial"/>
              </a:rPr>
              <a:t>  </a:t>
            </a:r>
            <a:r>
              <a:rPr dirty="0" baseline="-30864" sz="675">
                <a:latin typeface="Arial"/>
                <a:cs typeface="Arial"/>
              </a:rPr>
              <a:t>1521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Université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de</a:t>
            </a:r>
            <a:r>
              <a:rPr dirty="0" baseline="-30864" sz="675" spc="7">
                <a:latin typeface="Arial"/>
                <a:cs typeface="Arial"/>
              </a:rPr>
              <a:t> </a:t>
            </a:r>
            <a:r>
              <a:rPr dirty="0" baseline="-30864" sz="675" spc="-15">
                <a:latin typeface="Arial"/>
                <a:cs typeface="Arial"/>
              </a:rPr>
              <a:t>Paris</a:t>
            </a:r>
            <a:endParaRPr baseline="-30864" sz="675">
              <a:latin typeface="Arial"/>
              <a:cs typeface="Arial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18560448" y="8334754"/>
            <a:ext cx="126174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Bonifazius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Erasmi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1509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Martin-Luther-Universität</a:t>
            </a:r>
            <a:r>
              <a:rPr dirty="0" sz="450" spc="3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Halle-</a:t>
            </a:r>
            <a:r>
              <a:rPr dirty="0" sz="450" spc="-10">
                <a:latin typeface="Arial"/>
                <a:cs typeface="Arial"/>
              </a:rPr>
              <a:t>Wittenberg</a:t>
            </a:r>
            <a:endParaRPr sz="450">
              <a:latin typeface="Arial"/>
              <a:cs typeface="Arial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15970138" y="8334754"/>
            <a:ext cx="254254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4130">
              <a:lnSpc>
                <a:spcPts val="500"/>
              </a:lnSpc>
              <a:spcBef>
                <a:spcPts val="155"/>
              </a:spcBef>
              <a:tabLst>
                <a:tab pos="1407160" algn="l"/>
              </a:tabLst>
            </a:pPr>
            <a:r>
              <a:rPr dirty="0" sz="450">
                <a:latin typeface="Arial"/>
                <a:cs typeface="Arial"/>
              </a:rPr>
              <a:t>Domenico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Maria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Novara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Ferrara</a:t>
            </a:r>
            <a:r>
              <a:rPr dirty="0" sz="450" spc="29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Leonhard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(Leonard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Vitreatoris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z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Dobczyc)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Dobschütz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1483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Firenze</a:t>
            </a:r>
            <a:r>
              <a:rPr dirty="0" sz="450">
                <a:latin typeface="Arial"/>
                <a:cs typeface="Arial"/>
              </a:rPr>
              <a:t>	1489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Uniwersytet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Jagielloński</a:t>
            </a:r>
            <a:endParaRPr sz="450">
              <a:latin typeface="Arial"/>
              <a:cs typeface="Arial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10312037" y="5532954"/>
            <a:ext cx="50101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75565" marR="5080" indent="-6350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Basilios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Bessarion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1436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Mystras</a:t>
            </a:r>
            <a:endParaRPr sz="450">
              <a:latin typeface="Arial"/>
              <a:cs typeface="Arial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17018629" y="7988410"/>
            <a:ext cx="64706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1457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Leipzig</a:t>
            </a:r>
            <a:endParaRPr sz="450">
              <a:latin typeface="Arial"/>
              <a:cs typeface="Arial"/>
            </a:endParaRPr>
          </a:p>
          <a:p>
            <a:pPr marL="381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1457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Wien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9976815" y="7201617"/>
            <a:ext cx="99314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Janus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Lascaris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1472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11054004" y="7924380"/>
            <a:ext cx="140398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Jakob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Milich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1520</a:t>
            </a:r>
            <a:r>
              <a:rPr dirty="0" sz="450" spc="-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Albert-Ludwigs-Universität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Freiburg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Breisgau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1524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Wien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14838733" y="5824000"/>
            <a:ext cx="143637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445770" marR="5080" indent="-43370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Ognibene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(Omnibonus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Leonicenus)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Bonisoli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Lonigo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Mantova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15645967" y="7201617"/>
            <a:ext cx="20701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 spc="-10">
                <a:latin typeface="Arial"/>
                <a:cs typeface="Arial"/>
              </a:rPr>
              <a:t>Pelope</a:t>
            </a:r>
            <a:endParaRPr sz="450">
              <a:latin typeface="Arial"/>
              <a:cs typeface="Arial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15242697" y="7956395"/>
            <a:ext cx="118745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8890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Gemma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(Jemme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Reinerszoon)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Frisius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1529,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1536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6240362" y="7201617"/>
            <a:ext cx="262826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0480">
              <a:lnSpc>
                <a:spcPts val="520"/>
              </a:lnSpc>
              <a:spcBef>
                <a:spcPts val="105"/>
              </a:spcBef>
              <a:tabLst>
                <a:tab pos="1329055" algn="l"/>
                <a:tab pos="2113915" algn="l"/>
              </a:tabLst>
            </a:pPr>
            <a:r>
              <a:rPr dirty="0" sz="450">
                <a:latin typeface="Arial"/>
                <a:cs typeface="Arial"/>
              </a:rPr>
              <a:t>Girolamo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(Hieronymus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Aleander)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Aleandro</a:t>
            </a:r>
            <a:r>
              <a:rPr dirty="0" sz="450">
                <a:latin typeface="Arial"/>
                <a:cs typeface="Arial"/>
              </a:rPr>
              <a:t>	François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Dubois</a:t>
            </a:r>
            <a:r>
              <a:rPr dirty="0" sz="450">
                <a:latin typeface="Arial"/>
                <a:cs typeface="Arial"/>
              </a:rPr>
              <a:t>	Jean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Tagault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1499,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1508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Padova</a:t>
            </a:r>
            <a:r>
              <a:rPr dirty="0" sz="450" spc="204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1516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Paris</a:t>
            </a:r>
            <a:r>
              <a:rPr dirty="0" sz="450" spc="229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1524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Sorbonne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Université</a:t>
            </a:r>
            <a:endParaRPr sz="450">
              <a:latin typeface="Arial"/>
              <a:cs typeface="Arial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6681208" y="7924380"/>
            <a:ext cx="193421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207645">
              <a:lnSpc>
                <a:spcPts val="500"/>
              </a:lnSpc>
              <a:spcBef>
                <a:spcPts val="155"/>
              </a:spcBef>
              <a:tabLst>
                <a:tab pos="1000125" algn="l"/>
              </a:tabLst>
            </a:pPr>
            <a:r>
              <a:rPr dirty="0" sz="450">
                <a:latin typeface="Arial"/>
                <a:cs typeface="Arial"/>
              </a:rPr>
              <a:t>Guillaume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Budé</a:t>
            </a:r>
            <a:r>
              <a:rPr dirty="0" sz="450">
                <a:latin typeface="Arial"/>
                <a:cs typeface="Arial"/>
              </a:rPr>
              <a:t>	Johannes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Winter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Andernach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1486,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1491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d'Orléans</a:t>
            </a:r>
            <a:r>
              <a:rPr dirty="0" sz="450" spc="204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1527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  <a:p>
            <a:pPr marL="29209">
              <a:lnSpc>
                <a:spcPts val="500"/>
              </a:lnSpc>
              <a:tabLst>
                <a:tab pos="1094105" algn="l"/>
              </a:tabLst>
            </a:pPr>
            <a:r>
              <a:rPr dirty="0" sz="450">
                <a:latin typeface="Arial"/>
                <a:cs typeface="Arial"/>
              </a:rPr>
              <a:t>1486,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1491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r>
              <a:rPr dirty="0" sz="450">
                <a:latin typeface="Arial"/>
                <a:cs typeface="Arial"/>
              </a:rPr>
              <a:t>	1532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 </a:t>
            </a:r>
            <a:r>
              <a:rPr dirty="0" sz="450" spc="-10">
                <a:latin typeface="Arial"/>
                <a:cs typeface="Arial"/>
              </a:rPr>
              <a:t>Tréguier</a:t>
            </a:r>
            <a:endParaRPr sz="450">
              <a:latin typeface="Arial"/>
              <a:cs typeface="Arial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16477843" y="7924380"/>
            <a:ext cx="132778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864" sz="675">
                <a:latin typeface="Arial"/>
                <a:cs typeface="Arial"/>
              </a:rPr>
              <a:t>Luca</a:t>
            </a:r>
            <a:r>
              <a:rPr dirty="0" baseline="-30864" sz="675" spc="7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Pacioli</a:t>
            </a:r>
            <a:r>
              <a:rPr dirty="0" baseline="-30864" sz="675" spc="34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Johannes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Müller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Regiomontanus</a:t>
            </a:r>
            <a:endParaRPr sz="450">
              <a:latin typeface="Arial"/>
              <a:cs typeface="Arial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11451259" y="5241909"/>
            <a:ext cx="73723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214629" marR="5080" indent="-20256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Georgios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Plethon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Gemistos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1380,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1393</a:t>
            </a:r>
            <a:endParaRPr sz="450">
              <a:latin typeface="Arial"/>
              <a:cs typeface="Arial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8890140" y="7956395"/>
            <a:ext cx="118745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8890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Nicolas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(Nicolaes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Cleynaerts)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Clénard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1515,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1521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13054361" y="7547961"/>
            <a:ext cx="54673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Desiderius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Erasmus</a:t>
            </a:r>
            <a:endParaRPr sz="45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13009026" y="7676022"/>
            <a:ext cx="63690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1506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 </a:t>
            </a:r>
            <a:r>
              <a:rPr dirty="0" sz="450" spc="-10">
                <a:latin typeface="Arial"/>
                <a:cs typeface="Arial"/>
              </a:rPr>
              <a:t>Turin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10909406" y="7579976"/>
            <a:ext cx="3669029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40155" algn="l"/>
                <a:tab pos="3166745" algn="l"/>
              </a:tabLst>
            </a:pPr>
            <a:r>
              <a:rPr dirty="0" sz="450">
                <a:latin typeface="Arial"/>
                <a:cs typeface="Arial"/>
              </a:rPr>
              <a:t>Ulrich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Zasius</a:t>
            </a:r>
            <a:r>
              <a:rPr dirty="0" sz="450">
                <a:latin typeface="Arial"/>
                <a:cs typeface="Arial"/>
              </a:rPr>
              <a:t>	Marco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Musuro</a:t>
            </a:r>
            <a:r>
              <a:rPr dirty="0" sz="450">
                <a:latin typeface="Arial"/>
                <a:cs typeface="Arial"/>
              </a:rPr>
              <a:t>	Pietro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Pomponazzi</a:t>
            </a:r>
            <a:endParaRPr sz="450">
              <a:latin typeface="Arial"/>
              <a:cs typeface="Arial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10363079" y="7644007"/>
            <a:ext cx="447992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1501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Albert-Ludwigs-Universität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Freiburg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Breisgau</a:t>
            </a:r>
            <a:r>
              <a:rPr dirty="0" sz="450" spc="18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1486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Firenze</a:t>
            </a:r>
            <a:r>
              <a:rPr dirty="0" sz="450" spc="210">
                <a:latin typeface="Arial"/>
                <a:cs typeface="Arial"/>
              </a:rPr>
              <a:t>  </a:t>
            </a:r>
            <a:r>
              <a:rPr dirty="0" baseline="30864" sz="675">
                <a:latin typeface="Arial"/>
                <a:cs typeface="Arial"/>
              </a:rPr>
              <a:t>1497</a:t>
            </a:r>
            <a:r>
              <a:rPr dirty="0" baseline="30864" sz="675" spc="15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/1506</a:t>
            </a:r>
            <a:r>
              <a:rPr dirty="0" baseline="30864" sz="675" spc="217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Collège</a:t>
            </a:r>
            <a:r>
              <a:rPr dirty="0" baseline="30864" sz="675" spc="7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de</a:t>
            </a:r>
            <a:r>
              <a:rPr dirty="0" baseline="30864" sz="675" spc="15">
                <a:latin typeface="Arial"/>
                <a:cs typeface="Arial"/>
              </a:rPr>
              <a:t> </a:t>
            </a:r>
            <a:r>
              <a:rPr dirty="0" baseline="30864" sz="675">
                <a:latin typeface="Arial"/>
                <a:cs typeface="Arial"/>
              </a:rPr>
              <a:t>Montaigu</a:t>
            </a:r>
            <a:r>
              <a:rPr dirty="0" baseline="30864" sz="675" spc="322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1487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13453840" y="7201617"/>
            <a:ext cx="203898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56515">
              <a:lnSpc>
                <a:spcPts val="520"/>
              </a:lnSpc>
              <a:spcBef>
                <a:spcPts val="105"/>
              </a:spcBef>
              <a:tabLst>
                <a:tab pos="1045210" algn="l"/>
              </a:tabLst>
            </a:pPr>
            <a:r>
              <a:rPr dirty="0" sz="450">
                <a:latin typeface="Arial"/>
                <a:cs typeface="Arial"/>
              </a:rPr>
              <a:t>Nicoletto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Vernia</a:t>
            </a:r>
            <a:r>
              <a:rPr dirty="0" sz="450">
                <a:latin typeface="Arial"/>
                <a:cs typeface="Arial"/>
              </a:rPr>
              <a:t>	Pietro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Roccabonella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1458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Padova</a:t>
            </a:r>
            <a:r>
              <a:rPr dirty="0" sz="450" spc="20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1459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14111603" y="5532954"/>
            <a:ext cx="99314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Vittorino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Feltre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1416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10321238" y="6414823"/>
            <a:ext cx="111950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Theodoros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Gazes</a:t>
            </a:r>
            <a:endParaRPr sz="450">
              <a:latin typeface="Arial"/>
              <a:cs typeface="Arial"/>
            </a:endParaRPr>
          </a:p>
          <a:p>
            <a:pPr algn="ctr" marL="12700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1433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Imperial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Constantinople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1433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Mantova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14155402" y="5824000"/>
            <a:ext cx="55626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George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 </a:t>
            </a:r>
            <a:r>
              <a:rPr dirty="0" sz="450" spc="-10">
                <a:latin typeface="Arial"/>
                <a:cs typeface="Arial"/>
              </a:rPr>
              <a:t>Trebizond</a:t>
            </a:r>
            <a:endParaRPr sz="450">
              <a:latin typeface="Arial"/>
              <a:cs typeface="Arial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13752966" y="6825197"/>
            <a:ext cx="5232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Gaetano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 </a:t>
            </a:r>
            <a:r>
              <a:rPr dirty="0" sz="450" spc="-10">
                <a:latin typeface="Arial"/>
                <a:cs typeface="Arial"/>
              </a:rPr>
              <a:t>Thiene</a:t>
            </a:r>
            <a:endParaRPr sz="450">
              <a:latin typeface="Arial"/>
              <a:cs typeface="Arial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14701947" y="6793183"/>
            <a:ext cx="58864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Sigismondo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Polcastro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13573390" y="6857212"/>
            <a:ext cx="194500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864" sz="675">
                <a:latin typeface="Arial"/>
                <a:cs typeface="Arial"/>
              </a:rPr>
              <a:t>Università</a:t>
            </a:r>
            <a:r>
              <a:rPr dirty="0" baseline="-30864" sz="675" spc="7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degli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Studi</a:t>
            </a:r>
            <a:r>
              <a:rPr dirty="0" baseline="-30864" sz="675" spc="7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di</a:t>
            </a:r>
            <a:r>
              <a:rPr dirty="0" baseline="-30864" sz="675" spc="15">
                <a:latin typeface="Arial"/>
                <a:cs typeface="Arial"/>
              </a:rPr>
              <a:t> </a:t>
            </a:r>
            <a:r>
              <a:rPr dirty="0" baseline="-30864" sz="675">
                <a:latin typeface="Arial"/>
                <a:cs typeface="Arial"/>
              </a:rPr>
              <a:t>Padova</a:t>
            </a:r>
            <a:r>
              <a:rPr dirty="0" baseline="-30864" sz="675" spc="307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1412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14499665" y="6921242"/>
            <a:ext cx="9931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1424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15912101" y="7579976"/>
            <a:ext cx="118745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Petrus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(Pieter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Corte)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Curtius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1513,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1530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6635206" y="6825197"/>
            <a:ext cx="36512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Moses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Perez</a:t>
            </a:r>
            <a:endParaRPr sz="450">
              <a:latin typeface="Arial"/>
              <a:cs typeface="Arial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7597723" y="6825197"/>
            <a:ext cx="98996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Scipione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Fortiguerra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1493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Firenze</a:t>
            </a:r>
            <a:endParaRPr sz="450">
              <a:latin typeface="Arial"/>
              <a:cs typeface="Arial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5791781" y="7579976"/>
            <a:ext cx="134429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520"/>
              </a:lnSpc>
              <a:spcBef>
                <a:spcPts val="105"/>
              </a:spcBef>
              <a:tabLst>
                <a:tab pos="814705" algn="l"/>
              </a:tabLst>
            </a:pPr>
            <a:r>
              <a:rPr dirty="0" sz="450">
                <a:latin typeface="Arial"/>
                <a:cs typeface="Arial"/>
              </a:rPr>
              <a:t>Georgius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Hermonymus</a:t>
            </a:r>
            <a:r>
              <a:rPr dirty="0" sz="450">
                <a:latin typeface="Arial"/>
                <a:cs typeface="Arial"/>
              </a:rPr>
              <a:t>	Rutger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Rescius</a:t>
            </a:r>
            <a:endParaRPr sz="450">
              <a:latin typeface="Arial"/>
              <a:cs typeface="Arial"/>
            </a:endParaRPr>
          </a:p>
          <a:p>
            <a:pPr marL="697230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1513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endParaRPr sz="450">
              <a:latin typeface="Arial"/>
              <a:cs typeface="Arial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17248226" y="7579976"/>
            <a:ext cx="59499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-63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Georg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Peuerbach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1440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Wien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11564465" y="4952802"/>
            <a:ext cx="51117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Elissaeus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Judaeus</a:t>
            </a:r>
            <a:endParaRPr sz="450">
              <a:latin typeface="Arial"/>
              <a:cs typeface="Arial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9363754" y="7547961"/>
            <a:ext cx="97345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46685" marR="5080" indent="-13462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Jacobus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(Jacques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Masson)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Latomus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1502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Montaigu</a:t>
            </a:r>
            <a:endParaRPr sz="450">
              <a:latin typeface="Arial"/>
              <a:cs typeface="Arial"/>
            </a:endParaRPr>
          </a:p>
          <a:p>
            <a:pPr marL="22225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1519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Katholieke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Universiteit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Leuven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11343176" y="7169601"/>
            <a:ext cx="724535" cy="22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Jan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Standonck</a:t>
            </a:r>
            <a:endParaRPr sz="450">
              <a:latin typeface="Arial"/>
              <a:cs typeface="Arial"/>
            </a:endParaRPr>
          </a:p>
          <a:p>
            <a:pPr algn="ctr" marL="12065" marR="5080">
              <a:lnSpc>
                <a:spcPts val="500"/>
              </a:lnSpc>
              <a:spcBef>
                <a:spcPts val="35"/>
              </a:spcBef>
            </a:pPr>
            <a:r>
              <a:rPr dirty="0" sz="450">
                <a:latin typeface="Arial"/>
                <a:cs typeface="Arial"/>
              </a:rPr>
              <a:t>1474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Sainte-</a:t>
            </a:r>
            <a:r>
              <a:rPr dirty="0" sz="450" spc="-10">
                <a:latin typeface="Arial"/>
                <a:cs typeface="Arial"/>
              </a:rPr>
              <a:t>Barbe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1490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Collège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Montaigu</a:t>
            </a:r>
            <a:endParaRPr sz="450">
              <a:latin typeface="Arial"/>
              <a:cs typeface="Arial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12228694" y="7201617"/>
            <a:ext cx="6724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9334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Alexander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Hegius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1463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Rostock</a:t>
            </a:r>
            <a:endParaRPr sz="450">
              <a:latin typeface="Arial"/>
              <a:cs typeface="Arial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13048780" y="6825197"/>
            <a:ext cx="47244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Paolo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Pergola</a:t>
            </a:r>
            <a:endParaRPr sz="450">
              <a:latin typeface="Arial"/>
              <a:cs typeface="Arial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14762733" y="5241909"/>
            <a:ext cx="61468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Gasparino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Barzizza</a:t>
            </a:r>
            <a:endParaRPr sz="450">
              <a:latin typeface="Arial"/>
              <a:cs typeface="Arial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13112427" y="4952802"/>
            <a:ext cx="132334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86995">
              <a:lnSpc>
                <a:spcPts val="500"/>
              </a:lnSpc>
              <a:spcBef>
                <a:spcPts val="155"/>
              </a:spcBef>
              <a:tabLst>
                <a:tab pos="791845" algn="l"/>
              </a:tabLst>
            </a:pPr>
            <a:r>
              <a:rPr dirty="0" sz="450">
                <a:latin typeface="Arial"/>
                <a:cs typeface="Arial"/>
              </a:rPr>
              <a:t>Giovanni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Conversini</a:t>
            </a:r>
            <a:r>
              <a:rPr dirty="0" sz="450">
                <a:latin typeface="Arial"/>
                <a:cs typeface="Arial"/>
              </a:rPr>
              <a:t>	Manuel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Chrysoloras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1363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Bologna</a:t>
            </a:r>
            <a:endParaRPr sz="450">
              <a:latin typeface="Arial"/>
              <a:cs typeface="Arial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13586770" y="5241909"/>
            <a:ext cx="111950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Guarino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Verona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1408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Imperial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Constantinople</a:t>
            </a:r>
            <a:endParaRPr sz="450">
              <a:latin typeface="Arial"/>
              <a:cs typeface="Arial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13527572" y="6446838"/>
            <a:ext cx="993140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2573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Paolo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(Nicoletti)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da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Venezia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1405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Padova</a:t>
            </a:r>
            <a:endParaRPr sz="450">
              <a:latin typeface="Arial"/>
              <a:cs typeface="Arial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8133248" y="6446838"/>
            <a:ext cx="98996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Angelo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Poliziano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1477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Firenze</a:t>
            </a:r>
            <a:endParaRPr sz="450">
              <a:latin typeface="Arial"/>
              <a:cs typeface="Arial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10327840" y="6793183"/>
            <a:ext cx="718185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84150" marR="5080" indent="-17208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Demetrios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Chalcocondyles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1452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Mystras</a:t>
            </a:r>
            <a:endParaRPr sz="450">
              <a:latin typeface="Arial"/>
              <a:cs typeface="Arial"/>
            </a:endParaRPr>
          </a:p>
          <a:p>
            <a:pPr marL="25400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1452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Accademia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Romana</a:t>
            </a:r>
            <a:endParaRPr sz="450">
              <a:latin typeface="Arial"/>
              <a:cs typeface="Arial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15912101" y="7201617"/>
            <a:ext cx="198945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00330">
              <a:lnSpc>
                <a:spcPts val="500"/>
              </a:lnSpc>
              <a:spcBef>
                <a:spcPts val="155"/>
              </a:spcBef>
              <a:tabLst>
                <a:tab pos="1325245" algn="l"/>
                <a:tab pos="1365885" algn="l"/>
              </a:tabLst>
            </a:pPr>
            <a:r>
              <a:rPr dirty="0" sz="450">
                <a:latin typeface="Arial"/>
                <a:cs typeface="Arial"/>
              </a:rPr>
              <a:t>Maarten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(Martinus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Dorpius)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van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Dorp</a:t>
            </a:r>
            <a:r>
              <a:rPr dirty="0" sz="450">
                <a:latin typeface="Arial"/>
                <a:cs typeface="Arial"/>
              </a:rPr>
              <a:t>	Johannes</a:t>
            </a:r>
            <a:r>
              <a:rPr dirty="0" sz="450" spc="14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Gmunden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1504,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1515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r>
              <a:rPr dirty="0" sz="450">
                <a:latin typeface="Arial"/>
                <a:cs typeface="Arial"/>
              </a:rPr>
              <a:t>		1406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Universität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Wien</a:t>
            </a:r>
            <a:endParaRPr sz="450">
              <a:latin typeface="Arial"/>
              <a:cs typeface="Arial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8930487" y="7201617"/>
            <a:ext cx="54038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Matthaeus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Adrianus</a:t>
            </a:r>
            <a:endParaRPr sz="450">
              <a:latin typeface="Arial"/>
              <a:cs typeface="Arial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11101607" y="6825197"/>
            <a:ext cx="986790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Rudolf</a:t>
            </a:r>
            <a:r>
              <a:rPr dirty="0" sz="450" spc="-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Agricola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1478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degli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Studi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Ferrara</a:t>
            </a:r>
            <a:endParaRPr sz="450">
              <a:latin typeface="Arial"/>
              <a:cs typeface="Arial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12146184" y="6825197"/>
            <a:ext cx="83756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Thomas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Kempen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à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Kempis</a:t>
            </a:r>
            <a:endParaRPr sz="450">
              <a:latin typeface="Arial"/>
              <a:cs typeface="Arial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15993020" y="6825197"/>
            <a:ext cx="1025525" cy="159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52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Leo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Outers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1485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Catholique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Louvain</a:t>
            </a:r>
            <a:endParaRPr sz="450">
              <a:latin typeface="Arial"/>
              <a:cs typeface="Arial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14175154" y="6113105"/>
            <a:ext cx="50165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Cristoforo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Landino</a:t>
            </a:r>
            <a:endParaRPr sz="450">
              <a:latin typeface="Arial"/>
              <a:cs typeface="Arial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17213915" y="6793183"/>
            <a:ext cx="698500" cy="2235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1750" marR="5080" indent="-1968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Heinrich</a:t>
            </a:r>
            <a:r>
              <a:rPr dirty="0" sz="450" spc="14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von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Langenstein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1363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1375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endParaRPr sz="450">
              <a:latin typeface="Arial"/>
              <a:cs typeface="Arial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11493296" y="6446838"/>
            <a:ext cx="198437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5730" marR="5080" indent="-113664">
              <a:lnSpc>
                <a:spcPts val="500"/>
              </a:lnSpc>
              <a:spcBef>
                <a:spcPts val="155"/>
              </a:spcBef>
              <a:tabLst>
                <a:tab pos="1152525" algn="l"/>
              </a:tabLst>
            </a:pPr>
            <a:r>
              <a:rPr dirty="0" sz="450">
                <a:latin typeface="Arial"/>
                <a:cs typeface="Arial"/>
              </a:rPr>
              <a:t>Geert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(Gerardus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Magnus)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Groote</a:t>
            </a:r>
            <a:r>
              <a:rPr dirty="0" sz="450" spc="210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Florens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(Florentius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Radwyn)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Radewyns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1358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r>
              <a:rPr dirty="0" sz="450">
                <a:latin typeface="Arial"/>
                <a:cs typeface="Arial"/>
              </a:rPr>
              <a:t>	1378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Charles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University</a:t>
            </a:r>
            <a:endParaRPr sz="450">
              <a:latin typeface="Arial"/>
              <a:cs typeface="Arial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17233371" y="6446838"/>
            <a:ext cx="659765" cy="1593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2446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Nicole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Oresme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1356 Université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de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Paris</a:t>
            </a:r>
            <a:endParaRPr sz="450">
              <a:latin typeface="Arial"/>
              <a:cs typeface="Arial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12894081" y="2921305"/>
            <a:ext cx="1119505" cy="183578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241935" marR="234315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Shams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</a:t>
            </a:r>
            <a:r>
              <a:rPr dirty="0" sz="450">
                <a:latin typeface="Microsoft Sans Serif"/>
                <a:cs typeface="Microsoft Sans Serif"/>
              </a:rPr>
              <a:t>‐</a:t>
            </a:r>
            <a:r>
              <a:rPr dirty="0" sz="450">
                <a:latin typeface="Arial"/>
                <a:cs typeface="Arial"/>
              </a:rPr>
              <a:t>Dīn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al</a:t>
            </a:r>
            <a:r>
              <a:rPr dirty="0" sz="450" spc="-10">
                <a:latin typeface="Microsoft Sans Serif"/>
                <a:cs typeface="Microsoft Sans Serif"/>
              </a:rPr>
              <a:t>‐</a:t>
            </a:r>
            <a:r>
              <a:rPr dirty="0" sz="450" spc="-10">
                <a:latin typeface="Arial"/>
                <a:cs typeface="Arial"/>
              </a:rPr>
              <a:t>Bukhārī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Maragheh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Observatory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450">
              <a:latin typeface="Arial"/>
              <a:cs typeface="Arial"/>
            </a:endParaRPr>
          </a:p>
          <a:p>
            <a:pPr marL="197485" marR="189865" indent="112395">
              <a:lnSpc>
                <a:spcPts val="500"/>
              </a:lnSpc>
              <a:spcBef>
                <a:spcPts val="5"/>
              </a:spcBef>
            </a:pPr>
            <a:r>
              <a:rPr dirty="0" sz="450">
                <a:latin typeface="Arial"/>
                <a:cs typeface="Arial"/>
              </a:rPr>
              <a:t>Gregory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Chioniadis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1296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Ilkhans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Court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at </a:t>
            </a:r>
            <a:r>
              <a:rPr dirty="0" sz="450" spc="-10">
                <a:latin typeface="Arial"/>
                <a:cs typeface="Arial"/>
              </a:rPr>
              <a:t>Tabriz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Manuel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Bryennios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1300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Imperial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Constantinople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Theodore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Metochites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1315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Imperial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Constantinople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Gregory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Palamas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ts val="520"/>
              </a:lnSpc>
            </a:pPr>
            <a:r>
              <a:rPr dirty="0" sz="450">
                <a:latin typeface="Arial"/>
                <a:cs typeface="Arial"/>
              </a:rPr>
              <a:t>1316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Imperial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University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of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Constantinople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450">
              <a:latin typeface="Arial"/>
              <a:cs typeface="Arial"/>
            </a:endParaRPr>
          </a:p>
          <a:p>
            <a:pPr algn="ctr" marL="360045" marR="352425">
              <a:lnSpc>
                <a:spcPts val="500"/>
              </a:lnSpc>
              <a:spcBef>
                <a:spcPts val="5"/>
              </a:spcBef>
            </a:pPr>
            <a:r>
              <a:rPr dirty="0" sz="450">
                <a:latin typeface="Arial"/>
                <a:cs typeface="Arial"/>
              </a:rPr>
              <a:t>Nilos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Kabasilas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1363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450">
                <a:latin typeface="Arial"/>
                <a:cs typeface="Arial"/>
              </a:rPr>
              <a:t>Demetrios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 spc="-10">
                <a:latin typeface="Arial"/>
                <a:cs typeface="Arial"/>
              </a:rPr>
              <a:t>Kydones</a:t>
            </a:r>
            <a:endParaRPr sz="450">
              <a:latin typeface="Arial"/>
              <a:cs typeface="Arial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13531336" y="1759062"/>
            <a:ext cx="56261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Sharaf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20">
                <a:latin typeface="Arial"/>
                <a:cs typeface="Arial"/>
              </a:rPr>
              <a:t>Ṭūsī</a:t>
            </a:r>
            <a:endParaRPr sz="45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12522024" y="1759062"/>
            <a:ext cx="86995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Fakhr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Muhammad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20">
                <a:latin typeface="Arial"/>
                <a:cs typeface="Arial"/>
              </a:rPr>
              <a:t>Rēzī</a:t>
            </a:r>
            <a:endParaRPr sz="450">
              <a:latin typeface="Arial"/>
              <a:cs typeface="Arial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12583502" y="2050107"/>
            <a:ext cx="1447800" cy="67564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00355" marR="5080" indent="-28829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Qutb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Ibrāhīm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al-Mīṣrī</a:t>
            </a:r>
            <a:r>
              <a:rPr dirty="0" sz="450" spc="23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Kamāl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Yūnus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1222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450">
              <a:latin typeface="Arial"/>
              <a:cs typeface="Arial"/>
            </a:endParaRPr>
          </a:p>
          <a:p>
            <a:pPr marL="541020" marR="392430" indent="-361315">
              <a:lnSpc>
                <a:spcPts val="500"/>
              </a:lnSpc>
            </a:pPr>
            <a:r>
              <a:rPr dirty="0" sz="450">
                <a:latin typeface="Arial"/>
                <a:cs typeface="Arial"/>
              </a:rPr>
              <a:t>Athīr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al-Mufaḍḍal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10">
                <a:latin typeface="Arial"/>
                <a:cs typeface="Arial"/>
              </a:rPr>
              <a:t>Abharī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1264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450">
              <a:latin typeface="Arial"/>
              <a:cs typeface="Arial"/>
            </a:endParaRPr>
          </a:p>
          <a:p>
            <a:pPr marL="619125">
              <a:lnSpc>
                <a:spcPct val="100000"/>
              </a:lnSpc>
            </a:pPr>
            <a:r>
              <a:rPr dirty="0" sz="450">
                <a:latin typeface="Arial"/>
                <a:cs typeface="Arial"/>
              </a:rPr>
              <a:t>Nasir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20">
                <a:latin typeface="Arial"/>
                <a:cs typeface="Arial"/>
              </a:rPr>
              <a:t>Ṭūsī</a:t>
            </a:r>
            <a:endParaRPr sz="450">
              <a:latin typeface="Arial"/>
              <a:cs typeface="Arial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12298671" y="1178910"/>
            <a:ext cx="1821180" cy="38671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700" marR="5080">
              <a:lnSpc>
                <a:spcPts val="500"/>
              </a:lnSpc>
              <a:spcBef>
                <a:spcPts val="155"/>
              </a:spcBef>
            </a:pPr>
            <a:r>
              <a:rPr dirty="0" sz="450">
                <a:latin typeface="Arial"/>
                <a:cs typeface="Arial"/>
              </a:rPr>
              <a:t>Ghiyāth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-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Abū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al-Fatḥ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ʿUmar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Ibrāhīm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al-Khayyām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10">
                <a:latin typeface="Arial"/>
                <a:cs typeface="Arial"/>
              </a:rPr>
              <a:t>Nīsābūrī</a:t>
            </a:r>
            <a:r>
              <a:rPr dirty="0" sz="450" spc="50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1068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450">
                <a:latin typeface="Arial"/>
                <a:cs typeface="Arial"/>
              </a:rPr>
              <a:t>Saraf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al-Dīn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Muhammad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al-Masʿūdī</a:t>
            </a:r>
            <a:r>
              <a:rPr dirty="0" sz="450" spc="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10">
                <a:latin typeface="Arial"/>
                <a:cs typeface="Arial"/>
              </a:rPr>
              <a:t>Marwazī</a:t>
            </a:r>
            <a:endParaRPr sz="450">
              <a:latin typeface="Arial"/>
              <a:cs typeface="Arial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12830796" y="889805"/>
            <a:ext cx="75692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Bahmanyār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1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10">
                <a:latin typeface="Arial"/>
                <a:cs typeface="Arial"/>
              </a:rPr>
              <a:t>Marzubān</a:t>
            </a:r>
            <a:endParaRPr sz="450">
              <a:latin typeface="Arial"/>
              <a:cs typeface="Arial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12695449" y="598760"/>
            <a:ext cx="1027430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Abu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ʿAli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al-Husayn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(Avicenna)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 spc="-20">
                <a:latin typeface="Arial"/>
                <a:cs typeface="Arial"/>
              </a:rPr>
              <a:t>Sina</a:t>
            </a:r>
            <a:endParaRPr sz="450">
              <a:latin typeface="Arial"/>
              <a:cs typeface="Arial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11550081" y="307714"/>
            <a:ext cx="3198495" cy="95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latin typeface="Arial"/>
                <a:cs typeface="Arial"/>
              </a:rPr>
              <a:t>Abu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Abdallah</a:t>
            </a:r>
            <a:r>
              <a:rPr dirty="0" sz="450" spc="-2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Al-Husayn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Ibrahim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al-Natili</a:t>
            </a:r>
            <a:r>
              <a:rPr dirty="0" sz="450" spc="19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Abu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Sahl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'Isa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-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Yahya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al-Masihi</a:t>
            </a:r>
            <a:r>
              <a:rPr dirty="0" sz="450" spc="195">
                <a:latin typeface="Arial"/>
                <a:cs typeface="Arial"/>
              </a:rPr>
              <a:t>  </a:t>
            </a:r>
            <a:r>
              <a:rPr dirty="0" sz="450">
                <a:latin typeface="Arial"/>
                <a:cs typeface="Arial"/>
              </a:rPr>
              <a:t>Abu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Mansur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al-Hasan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ibn</a:t>
            </a:r>
            <a:r>
              <a:rPr dirty="0" sz="450" spc="10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Nuh</a:t>
            </a:r>
            <a:r>
              <a:rPr dirty="0" sz="450" spc="5">
                <a:latin typeface="Arial"/>
                <a:cs typeface="Arial"/>
              </a:rPr>
              <a:t> </a:t>
            </a:r>
            <a:r>
              <a:rPr dirty="0" sz="450">
                <a:latin typeface="Arial"/>
                <a:cs typeface="Arial"/>
              </a:rPr>
              <a:t>al-</a:t>
            </a:r>
            <a:r>
              <a:rPr dirty="0" sz="450" spc="-10">
                <a:latin typeface="Arial"/>
                <a:cs typeface="Arial"/>
              </a:rPr>
              <a:t>Qumri</a:t>
            </a:r>
            <a:endParaRPr sz="450">
              <a:latin typeface="Arial"/>
              <a:cs typeface="Arial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12136705" y="17170858"/>
            <a:ext cx="5880100" cy="101028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1700" b="1">
                <a:latin typeface="Arial"/>
                <a:cs typeface="Arial"/>
              </a:rPr>
              <a:t>Academic</a:t>
            </a:r>
            <a:r>
              <a:rPr dirty="0" sz="1700" spc="65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Genealogy</a:t>
            </a:r>
            <a:r>
              <a:rPr dirty="0" sz="1700" spc="65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of</a:t>
            </a:r>
            <a:r>
              <a:rPr dirty="0" sz="1700" spc="65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Zhiyu</a:t>
            </a:r>
            <a:r>
              <a:rPr dirty="0" sz="1700" spc="70" b="1">
                <a:latin typeface="Arial"/>
                <a:cs typeface="Arial"/>
              </a:rPr>
              <a:t> </a:t>
            </a:r>
            <a:r>
              <a:rPr dirty="0" sz="1700" spc="-25" b="1">
                <a:latin typeface="Arial"/>
                <a:cs typeface="Arial"/>
              </a:rPr>
              <a:t>Wan</a:t>
            </a:r>
            <a:endParaRPr sz="1700">
              <a:latin typeface="Arial"/>
              <a:cs typeface="Arial"/>
            </a:endParaRPr>
          </a:p>
          <a:p>
            <a:pPr algn="ctr" marR="44450">
              <a:lnSpc>
                <a:spcPct val="100000"/>
              </a:lnSpc>
              <a:spcBef>
                <a:spcPts val="114"/>
              </a:spcBef>
            </a:pPr>
            <a:r>
              <a:rPr dirty="0" sz="1450">
                <a:latin typeface="Arial"/>
                <a:cs typeface="Arial"/>
              </a:rPr>
              <a:t>The</a:t>
            </a:r>
            <a:r>
              <a:rPr dirty="0" sz="1450" spc="75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Mathematics</a:t>
            </a:r>
            <a:r>
              <a:rPr dirty="0" sz="1450" spc="8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Genealogy</a:t>
            </a:r>
            <a:r>
              <a:rPr dirty="0" sz="1450" spc="75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Project</a:t>
            </a:r>
            <a:r>
              <a:rPr dirty="0" sz="1450" spc="8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is</a:t>
            </a:r>
            <a:r>
              <a:rPr dirty="0" sz="1450" spc="75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a</a:t>
            </a:r>
            <a:r>
              <a:rPr dirty="0" sz="1450" spc="8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service</a:t>
            </a:r>
            <a:r>
              <a:rPr dirty="0" sz="1450" spc="75">
                <a:latin typeface="Arial"/>
                <a:cs typeface="Arial"/>
              </a:rPr>
              <a:t> </a:t>
            </a:r>
            <a:r>
              <a:rPr dirty="0" sz="1450" spc="-25">
                <a:latin typeface="Arial"/>
                <a:cs typeface="Arial"/>
              </a:rPr>
              <a:t>of</a:t>
            </a:r>
            <a:endParaRPr sz="1450">
              <a:latin typeface="Arial"/>
              <a:cs typeface="Arial"/>
            </a:endParaRPr>
          </a:p>
          <a:p>
            <a:pPr algn="ctr" marL="12700" marR="5080">
              <a:lnSpc>
                <a:spcPct val="109600"/>
              </a:lnSpc>
            </a:pPr>
            <a:r>
              <a:rPr dirty="0" sz="1450">
                <a:latin typeface="Arial"/>
                <a:cs typeface="Arial"/>
              </a:rPr>
              <a:t>North</a:t>
            </a:r>
            <a:r>
              <a:rPr dirty="0" sz="1450" spc="10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Dakota</a:t>
            </a:r>
            <a:r>
              <a:rPr dirty="0" sz="1450" spc="10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State</a:t>
            </a:r>
            <a:r>
              <a:rPr dirty="0" sz="1450" spc="105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University</a:t>
            </a:r>
            <a:r>
              <a:rPr dirty="0" sz="1450" spc="10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and</a:t>
            </a:r>
            <a:r>
              <a:rPr dirty="0" sz="1450" spc="105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the American</a:t>
            </a:r>
            <a:r>
              <a:rPr dirty="0" sz="1450" spc="100">
                <a:latin typeface="Arial"/>
                <a:cs typeface="Arial"/>
              </a:rPr>
              <a:t> </a:t>
            </a:r>
            <a:r>
              <a:rPr dirty="0" sz="1450">
                <a:latin typeface="Arial"/>
                <a:cs typeface="Arial"/>
              </a:rPr>
              <a:t>Mathematical</a:t>
            </a:r>
            <a:r>
              <a:rPr dirty="0" sz="1450" spc="105">
                <a:latin typeface="Arial"/>
                <a:cs typeface="Arial"/>
              </a:rPr>
              <a:t> </a:t>
            </a:r>
            <a:r>
              <a:rPr dirty="0" sz="1450" spc="-10">
                <a:latin typeface="Arial"/>
                <a:cs typeface="Arial"/>
              </a:rPr>
              <a:t>Society </a:t>
            </a:r>
            <a:r>
              <a:rPr dirty="0" sz="1450" spc="-10">
                <a:latin typeface="Arial"/>
                <a:cs typeface="Arial"/>
                <a:hlinkClick r:id="rId2"/>
              </a:rPr>
              <a:t>http://www.mathgenealogy.org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2025-02-27T14:09:32Z</dcterms:created>
  <dcterms:modified xsi:type="dcterms:W3CDTF">2025-02-27T14:09:32Z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2025-02-25T00:00:00Z</vt:filetime>
  </property>
  <property fmtid="{D5CDD505-2E9C-101B-9397-08002B2CF9AE}" pid="3" name="Creator">
    <vt:lpwstr>Inkscape 1.3.2 (https://inkscape.org)</vt:lpwstr>
  </property>
  <property fmtid="{D5CDD505-2E9C-101B-9397-08002B2CF9AE}" pid="4" name="Producer">
    <vt:lpwstr>cairo 1.18.0 (https://cairographics.org)</vt:lpwstr>
  </property>
  <property fmtid="{D5CDD505-2E9C-101B-9397-08002B2CF9AE}" pid="5" name="LastSaved">
    <vt:filetime>2025-02-25T00:00:00Z</vt:filetime>
  </property>
</Properties>
</file>